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</p:sldIdLst>
  <p:sldSz cx="18288000" cy="10287000"/>
  <p:notesSz cx="6858000" cy="9144000"/>
  <p:embeddedFontLst>
    <p:embeddedFont>
      <p:font typeface="セザンヌ Bold" panose="020B0600070205080204" charset="-128"/>
      <p:regular r:id="rId62"/>
    </p:embeddedFont>
    <p:embeddedFont>
      <p:font typeface="セザンヌ Medium" panose="020B0600070205080204" charset="-128"/>
      <p:regular r:id="rId63"/>
    </p:embeddedFont>
    <p:embeddedFont>
      <p:font typeface="セザンヌ Ultra-Bold" panose="020B0600070205080204" charset="-128"/>
      <p:regular r:id="rId64"/>
    </p:embeddedFont>
    <p:embeddedFont>
      <p:font typeface="たづがね角ゴシック Info Black" panose="020B0600070205080204" charset="-128"/>
      <p:regular r:id="rId65"/>
    </p:embeddedFont>
    <p:embeddedFont>
      <p:font typeface="League Spartan" panose="020B0600070205080204" charset="0"/>
      <p:regular r:id="rId66"/>
    </p:embeddedFont>
    <p:embeddedFont>
      <p:font typeface="Noto Sans JP Bold" panose="020B0200000000000000" pitchFamily="50" charset="-128"/>
      <p:regular r:id="rId67"/>
      <p:bold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120" y="2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sv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52.png"/><Relationship Id="rId7" Type="http://schemas.openxmlformats.org/officeDocument/2006/relationships/image" Target="../media/image6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5428701" y="7427701"/>
            <a:ext cx="2558566" cy="2558566"/>
          </a:xfrm>
          <a:custGeom>
            <a:avLst/>
            <a:gdLst/>
            <a:ahLst/>
            <a:cxnLst/>
            <a:rect l="l" t="t" r="r" b="b"/>
            <a:pathLst>
              <a:path w="2558566" h="2558566">
                <a:moveTo>
                  <a:pt x="0" y="0"/>
                </a:moveTo>
                <a:lnTo>
                  <a:pt x="2558565" y="0"/>
                </a:lnTo>
                <a:lnTo>
                  <a:pt x="2558565" y="2558565"/>
                </a:lnTo>
                <a:lnTo>
                  <a:pt x="0" y="25585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1028700" y="2583180"/>
            <a:ext cx="16225339" cy="2212546"/>
          </a:xfrm>
          <a:custGeom>
            <a:avLst/>
            <a:gdLst/>
            <a:ahLst/>
            <a:cxnLst/>
            <a:rect l="l" t="t" r="r" b="b"/>
            <a:pathLst>
              <a:path w="16225339" h="2212546">
                <a:moveTo>
                  <a:pt x="0" y="0"/>
                </a:moveTo>
                <a:lnTo>
                  <a:pt x="16225339" y="0"/>
                </a:lnTo>
                <a:lnTo>
                  <a:pt x="16225339" y="2212546"/>
                </a:lnTo>
                <a:lnTo>
                  <a:pt x="0" y="22125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TextBox 7"/>
          <p:cNvSpPr txBox="1"/>
          <p:nvPr/>
        </p:nvSpPr>
        <p:spPr>
          <a:xfrm>
            <a:off x="3962400" y="6853727"/>
            <a:ext cx="10074541" cy="21399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2"/>
              </a:lnSpc>
            </a:pPr>
            <a:r>
              <a:rPr lang="en-US" sz="8001" b="1" spc="800" dirty="0" err="1">
                <a:solidFill>
                  <a:srgbClr val="F5AA1B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企業様向け説明会</a:t>
            </a:r>
            <a:endParaRPr lang="en-US" sz="8001" b="1" spc="800" dirty="0">
              <a:solidFill>
                <a:srgbClr val="F5AA1B"/>
              </a:solidFill>
              <a:latin typeface="セザンヌ Medium"/>
              <a:ea typeface="セザンヌ Medium"/>
              <a:cs typeface="セザンヌ Medium"/>
              <a:sym typeface="セザンヌ Medium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106729" y="8180116"/>
            <a:ext cx="10074541" cy="1069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2"/>
              </a:lnSpc>
            </a:pPr>
            <a:r>
              <a:rPr lang="en-US" sz="4001" b="1" spc="400">
                <a:solidFill>
                  <a:srgbClr val="F5AA1B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２０２５年 8月１８日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00734" y="5243053"/>
            <a:ext cx="17686532" cy="18351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7000" spc="2100" dirty="0" err="1">
                <a:solidFill>
                  <a:srgbClr val="22AC38"/>
                </a:solidFill>
                <a:latin typeface="たづがね角ゴシック Info Black"/>
                <a:ea typeface="たづがね角ゴシック Info Black"/>
                <a:cs typeface="たづがね角ゴシック Info Black"/>
                <a:sym typeface="たづがね角ゴシック Info Black"/>
              </a:rPr>
              <a:t>ビジネス起業部</a:t>
            </a:r>
            <a:endParaRPr lang="en-US" sz="7000" spc="2100" dirty="0">
              <a:solidFill>
                <a:srgbClr val="22AC38"/>
              </a:solidFill>
              <a:latin typeface="たづがね角ゴシック Info Black"/>
              <a:ea typeface="たづがね角ゴシック Info Black"/>
              <a:cs typeface="たづがね角ゴシック Info Black"/>
              <a:sym typeface="たづがね角ゴシック Info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3192960" y="1320237"/>
            <a:ext cx="11905389" cy="8229600"/>
          </a:xfrm>
          <a:custGeom>
            <a:avLst/>
            <a:gdLst/>
            <a:ahLst/>
            <a:cxnLst/>
            <a:rect l="l" t="t" r="r" b="b"/>
            <a:pathLst>
              <a:path w="11905389" h="8229600">
                <a:moveTo>
                  <a:pt x="0" y="0"/>
                </a:moveTo>
                <a:lnTo>
                  <a:pt x="11905388" y="0"/>
                </a:lnTo>
                <a:lnTo>
                  <a:pt x="119053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実践型ビジネス起業部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3794139" y="2137960"/>
            <a:ext cx="10699722" cy="6011080"/>
          </a:xfrm>
          <a:custGeom>
            <a:avLst/>
            <a:gdLst/>
            <a:ahLst/>
            <a:cxnLst/>
            <a:rect l="l" t="t" r="r" b="b"/>
            <a:pathLst>
              <a:path w="10699722" h="6011080">
                <a:moveTo>
                  <a:pt x="0" y="0"/>
                </a:moveTo>
                <a:lnTo>
                  <a:pt x="10699722" y="0"/>
                </a:lnTo>
                <a:lnTo>
                  <a:pt x="10699722" y="6011080"/>
                </a:lnTo>
                <a:lnTo>
                  <a:pt x="0" y="60110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高校起業部100校導入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00734" y="1361110"/>
            <a:ext cx="17686532" cy="5955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39"/>
              </a:lnSpc>
            </a:pPr>
            <a:r>
              <a:rPr lang="en-US" sz="12087" b="1" spc="3626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実践型</a:t>
            </a:r>
          </a:p>
          <a:p>
            <a:pPr algn="ctr">
              <a:lnSpc>
                <a:spcPts val="19339"/>
              </a:lnSpc>
            </a:pPr>
            <a:r>
              <a:rPr lang="en-US" sz="12087" b="1" spc="3626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ビジネス起業部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00734" y="-289488"/>
            <a:ext cx="17686532" cy="5923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339"/>
              </a:lnSpc>
            </a:pPr>
            <a:r>
              <a:rPr lang="en-US" sz="12086" b="1" spc="3626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・・・</a:t>
            </a:r>
          </a:p>
          <a:p>
            <a:pPr algn="ctr">
              <a:lnSpc>
                <a:spcPts val="19339"/>
              </a:lnSpc>
            </a:pPr>
            <a:endParaRPr lang="en-US" sz="12086" b="1" spc="3626">
              <a:solidFill>
                <a:srgbClr val="F5AA1B"/>
              </a:solidFill>
              <a:latin typeface="セザンヌ Ultra-Bold"/>
              <a:ea typeface="セザンヌ Ultra-Bold"/>
              <a:cs typeface="セザンヌ Ultra-Bold"/>
              <a:sym typeface="セザンヌ Ultra-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822367" y="4993838"/>
            <a:ext cx="4242612" cy="3775520"/>
            <a:chOff x="0" y="0"/>
            <a:chExt cx="956880" cy="85153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56879" cy="851531"/>
            </a:xfrm>
            <a:custGeom>
              <a:avLst/>
              <a:gdLst/>
              <a:ahLst/>
              <a:cxnLst/>
              <a:rect l="l" t="t" r="r" b="b"/>
              <a:pathLst>
                <a:path w="956879" h="851531">
                  <a:moveTo>
                    <a:pt x="18248" y="0"/>
                  </a:moveTo>
                  <a:lnTo>
                    <a:pt x="938631" y="0"/>
                  </a:lnTo>
                  <a:cubicBezTo>
                    <a:pt x="948710" y="0"/>
                    <a:pt x="956879" y="8170"/>
                    <a:pt x="956879" y="18248"/>
                  </a:cubicBezTo>
                  <a:lnTo>
                    <a:pt x="956879" y="833283"/>
                  </a:lnTo>
                  <a:cubicBezTo>
                    <a:pt x="956879" y="843361"/>
                    <a:pt x="948710" y="851531"/>
                    <a:pt x="938631" y="851531"/>
                  </a:cubicBezTo>
                  <a:lnTo>
                    <a:pt x="18248" y="851531"/>
                  </a:lnTo>
                  <a:cubicBezTo>
                    <a:pt x="8170" y="851531"/>
                    <a:pt x="0" y="843361"/>
                    <a:pt x="0" y="833283"/>
                  </a:cubicBezTo>
                  <a:lnTo>
                    <a:pt x="0" y="18248"/>
                  </a:lnTo>
                  <a:cubicBezTo>
                    <a:pt x="0" y="8170"/>
                    <a:pt x="8170" y="0"/>
                    <a:pt x="182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5AA1B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161925"/>
              <a:ext cx="956880" cy="1013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7309598" y="4993838"/>
            <a:ext cx="4242612" cy="3775520"/>
            <a:chOff x="0" y="0"/>
            <a:chExt cx="956880" cy="85153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56879" cy="851531"/>
            </a:xfrm>
            <a:custGeom>
              <a:avLst/>
              <a:gdLst/>
              <a:ahLst/>
              <a:cxnLst/>
              <a:rect l="l" t="t" r="r" b="b"/>
              <a:pathLst>
                <a:path w="956879" h="851531">
                  <a:moveTo>
                    <a:pt x="18248" y="0"/>
                  </a:moveTo>
                  <a:lnTo>
                    <a:pt x="938631" y="0"/>
                  </a:lnTo>
                  <a:cubicBezTo>
                    <a:pt x="948710" y="0"/>
                    <a:pt x="956879" y="8170"/>
                    <a:pt x="956879" y="18248"/>
                  </a:cubicBezTo>
                  <a:lnTo>
                    <a:pt x="956879" y="833283"/>
                  </a:lnTo>
                  <a:cubicBezTo>
                    <a:pt x="956879" y="843361"/>
                    <a:pt x="948710" y="851531"/>
                    <a:pt x="938631" y="851531"/>
                  </a:cubicBezTo>
                  <a:lnTo>
                    <a:pt x="18248" y="851531"/>
                  </a:lnTo>
                  <a:cubicBezTo>
                    <a:pt x="8170" y="851531"/>
                    <a:pt x="0" y="843361"/>
                    <a:pt x="0" y="833283"/>
                  </a:cubicBezTo>
                  <a:lnTo>
                    <a:pt x="0" y="18248"/>
                  </a:lnTo>
                  <a:cubicBezTo>
                    <a:pt x="0" y="8170"/>
                    <a:pt x="8170" y="0"/>
                    <a:pt x="182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5AA1B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161925"/>
              <a:ext cx="956880" cy="1013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1796829" y="4993838"/>
            <a:ext cx="4242612" cy="3775520"/>
            <a:chOff x="0" y="0"/>
            <a:chExt cx="956880" cy="85153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56879" cy="851531"/>
            </a:xfrm>
            <a:custGeom>
              <a:avLst/>
              <a:gdLst/>
              <a:ahLst/>
              <a:cxnLst/>
              <a:rect l="l" t="t" r="r" b="b"/>
              <a:pathLst>
                <a:path w="956879" h="851531">
                  <a:moveTo>
                    <a:pt x="18248" y="0"/>
                  </a:moveTo>
                  <a:lnTo>
                    <a:pt x="938631" y="0"/>
                  </a:lnTo>
                  <a:cubicBezTo>
                    <a:pt x="948710" y="0"/>
                    <a:pt x="956879" y="8170"/>
                    <a:pt x="956879" y="18248"/>
                  </a:cubicBezTo>
                  <a:lnTo>
                    <a:pt x="956879" y="833283"/>
                  </a:lnTo>
                  <a:cubicBezTo>
                    <a:pt x="956879" y="843361"/>
                    <a:pt x="948710" y="851531"/>
                    <a:pt x="938631" y="851531"/>
                  </a:cubicBezTo>
                  <a:lnTo>
                    <a:pt x="18248" y="851531"/>
                  </a:lnTo>
                  <a:cubicBezTo>
                    <a:pt x="8170" y="851531"/>
                    <a:pt x="0" y="843361"/>
                    <a:pt x="0" y="833283"/>
                  </a:cubicBezTo>
                  <a:lnTo>
                    <a:pt x="0" y="18248"/>
                  </a:lnTo>
                  <a:cubicBezTo>
                    <a:pt x="0" y="8170"/>
                    <a:pt x="8170" y="0"/>
                    <a:pt x="1824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5AA1B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161925"/>
              <a:ext cx="956880" cy="10134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474183" y="4538849"/>
            <a:ext cx="938981" cy="938981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8961414" y="4538849"/>
            <a:ext cx="938981" cy="93898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448645" y="4538849"/>
            <a:ext cx="938981" cy="938981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2822367" y="7389935"/>
            <a:ext cx="13217075" cy="1558291"/>
            <a:chOff x="0" y="0"/>
            <a:chExt cx="3481040" cy="41041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3481040" cy="410414"/>
            </a:xfrm>
            <a:custGeom>
              <a:avLst/>
              <a:gdLst/>
              <a:ahLst/>
              <a:cxnLst/>
              <a:rect l="l" t="t" r="r" b="b"/>
              <a:pathLst>
                <a:path w="3481040" h="410414">
                  <a:moveTo>
                    <a:pt x="273050" y="0"/>
                  </a:moveTo>
                  <a:lnTo>
                    <a:pt x="0" y="205207"/>
                  </a:lnTo>
                  <a:lnTo>
                    <a:pt x="273050" y="410414"/>
                  </a:lnTo>
                  <a:lnTo>
                    <a:pt x="273050" y="277064"/>
                  </a:lnTo>
                  <a:lnTo>
                    <a:pt x="3207990" y="277064"/>
                  </a:lnTo>
                  <a:lnTo>
                    <a:pt x="3207990" y="410414"/>
                  </a:lnTo>
                  <a:lnTo>
                    <a:pt x="3481040" y="205207"/>
                  </a:lnTo>
                  <a:lnTo>
                    <a:pt x="3207990" y="0"/>
                  </a:lnTo>
                  <a:lnTo>
                    <a:pt x="3207990" y="133350"/>
                  </a:lnTo>
                  <a:lnTo>
                    <a:pt x="273050" y="133350"/>
                  </a:lnTo>
                  <a:lnTo>
                    <a:pt x="273050" y="0"/>
                  </a:lnTo>
                  <a:close/>
                </a:path>
              </a:pathLst>
            </a:custGeom>
            <a:solidFill>
              <a:srgbClr val="00AAC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01600" y="-22225"/>
              <a:ext cx="3277840" cy="2929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起業部の活動内容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808673" y="774235"/>
            <a:ext cx="16673962" cy="3285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19"/>
              </a:lnSpc>
            </a:pPr>
            <a:r>
              <a:rPr lang="en-US" sz="6699" b="1" spc="334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実際にビジネスにチャレンジし、</a:t>
            </a:r>
          </a:p>
          <a:p>
            <a:pPr algn="ctr">
              <a:lnSpc>
                <a:spcPts val="10719"/>
              </a:lnSpc>
            </a:pPr>
            <a:r>
              <a:rPr lang="en-US" sz="6699" b="1" u="sng" spc="334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稼ぐ体験をする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3326952" y="5889241"/>
            <a:ext cx="3233442" cy="15560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89"/>
              </a:lnSpc>
              <a:spcBef>
                <a:spcPct val="0"/>
              </a:spcBef>
            </a:pPr>
            <a:r>
              <a:rPr lang="en-US" sz="3180" b="1" spc="159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ビジネスの基礎を学ぶ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7814183" y="6210953"/>
            <a:ext cx="3233442" cy="912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89"/>
              </a:lnSpc>
              <a:spcBef>
                <a:spcPct val="0"/>
              </a:spcBef>
            </a:pPr>
            <a:r>
              <a:rPr lang="en-US" sz="3180" b="1" spc="159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企業研究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2140678" y="5889673"/>
            <a:ext cx="3554914" cy="1558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089"/>
              </a:lnSpc>
              <a:spcBef>
                <a:spcPct val="0"/>
              </a:spcBef>
            </a:pPr>
            <a:r>
              <a:rPr lang="en-US" sz="3180" b="1" spc="159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実際のビジネスに</a:t>
            </a:r>
          </a:p>
          <a:p>
            <a:pPr marL="0" lvl="0" indent="0" algn="ctr">
              <a:lnSpc>
                <a:spcPts val="5089"/>
              </a:lnSpc>
              <a:spcBef>
                <a:spcPct val="0"/>
              </a:spcBef>
            </a:pPr>
            <a:r>
              <a:rPr lang="en-US" sz="3180" b="1" u="none" strike="noStrike" spc="159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チャレンジ！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485128" y="4777638"/>
            <a:ext cx="917090" cy="45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2"/>
              </a:lnSpc>
            </a:pPr>
            <a:r>
              <a:rPr lang="en-US" sz="2407" spc="12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972359" y="4777638"/>
            <a:ext cx="917090" cy="45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2"/>
              </a:lnSpc>
            </a:pPr>
            <a:r>
              <a:rPr lang="en-US" sz="2407" spc="12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3459590" y="4777638"/>
            <a:ext cx="917090" cy="454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52"/>
              </a:lnSpc>
            </a:pPr>
            <a:r>
              <a:rPr lang="en-US" sz="2407" spc="12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58544" y="-22940"/>
            <a:ext cx="6570911" cy="84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夢を実現する力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15002" y="655254"/>
            <a:ext cx="15661304" cy="7510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59"/>
              </a:lnSpc>
            </a:pPr>
            <a:r>
              <a:rPr lang="en-US" sz="10787" b="1" spc="3236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・失敗から学ぶ</a:t>
            </a:r>
          </a:p>
          <a:p>
            <a:pPr algn="ctr">
              <a:lnSpc>
                <a:spcPts val="17259"/>
              </a:lnSpc>
            </a:pPr>
            <a:r>
              <a:rPr lang="en-US" sz="10787" b="1" spc="3236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・何とかなる</a:t>
            </a:r>
          </a:p>
          <a:p>
            <a:pPr algn="ctr">
              <a:lnSpc>
                <a:spcPts val="17259"/>
              </a:lnSpc>
            </a:pPr>
            <a:r>
              <a:rPr lang="en-US" sz="10787" b="1" spc="3236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・サバイバル能力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58544" y="-23446"/>
            <a:ext cx="6570911" cy="8468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高校起業部13か条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761756" y="1043740"/>
            <a:ext cx="8764488" cy="8303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80"/>
              </a:lnSpc>
            </a:pPr>
            <a:r>
              <a:rPr lang="en-US" sz="3050" b="1" spc="152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【第一条】   チャレンジする姿勢を見せる</a:t>
            </a:r>
          </a:p>
          <a:p>
            <a:pPr algn="l">
              <a:lnSpc>
                <a:spcPts val="4880"/>
              </a:lnSpc>
            </a:pPr>
            <a:r>
              <a:rPr lang="en-US" sz="3050" b="1" spc="152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【第二条】   本当の成果は10年後</a:t>
            </a:r>
          </a:p>
          <a:p>
            <a:pPr algn="l">
              <a:lnSpc>
                <a:spcPts val="4880"/>
              </a:lnSpc>
            </a:pPr>
            <a:r>
              <a:rPr lang="en-US" sz="3050" b="1" spc="152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【第三条】   打席に立つ回数にこだわる</a:t>
            </a:r>
          </a:p>
          <a:p>
            <a:pPr algn="l">
              <a:lnSpc>
                <a:spcPts val="4880"/>
              </a:lnSpc>
            </a:pPr>
            <a:r>
              <a:rPr lang="en-US" sz="3050" b="1" spc="152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【第四条】   本気でやる</a:t>
            </a:r>
          </a:p>
          <a:p>
            <a:pPr algn="l">
              <a:lnSpc>
                <a:spcPts val="4880"/>
              </a:lnSpc>
            </a:pPr>
            <a:r>
              <a:rPr lang="en-US" sz="3050" b="1" spc="152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【第五条】   座学1割実践9割</a:t>
            </a:r>
          </a:p>
          <a:p>
            <a:pPr algn="l">
              <a:lnSpc>
                <a:spcPts val="4880"/>
              </a:lnSpc>
            </a:pPr>
            <a:r>
              <a:rPr lang="en-US" sz="3050" b="1" spc="152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【第六条】   選んだ方を正解にする　</a:t>
            </a:r>
          </a:p>
          <a:p>
            <a:pPr algn="l">
              <a:lnSpc>
                <a:spcPts val="4880"/>
              </a:lnSpc>
            </a:pPr>
            <a:r>
              <a:rPr lang="en-US" sz="3050" b="1" spc="152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【第七条】   解決するより、やる気にさせる</a:t>
            </a:r>
          </a:p>
          <a:p>
            <a:pPr algn="l">
              <a:lnSpc>
                <a:spcPts val="4880"/>
              </a:lnSpc>
            </a:pPr>
            <a:r>
              <a:rPr lang="en-US" sz="3050" b="1" spc="152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【第八条】   環境は才能を超える</a:t>
            </a:r>
          </a:p>
          <a:p>
            <a:pPr algn="l">
              <a:lnSpc>
                <a:spcPts val="4880"/>
              </a:lnSpc>
            </a:pPr>
            <a:r>
              <a:rPr lang="en-US" sz="3050" b="1" spc="152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【第九条】   継続は力　習慣</a:t>
            </a:r>
          </a:p>
          <a:p>
            <a:pPr algn="l">
              <a:lnSpc>
                <a:spcPts val="4880"/>
              </a:lnSpc>
            </a:pPr>
            <a:r>
              <a:rPr lang="en-US" sz="3050" b="1" spc="152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【第十条】   人を助ける人になれ</a:t>
            </a:r>
          </a:p>
          <a:p>
            <a:pPr algn="l">
              <a:lnSpc>
                <a:spcPts val="4880"/>
              </a:lnSpc>
            </a:pPr>
            <a:r>
              <a:rPr lang="en-US" sz="3050" b="1" spc="152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【第十一条】</a:t>
            </a:r>
            <a:r>
              <a:rPr lang="en-US" sz="3050" b="1" u="sng" spc="152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かっこいい大人に会う</a:t>
            </a:r>
          </a:p>
          <a:p>
            <a:pPr algn="l">
              <a:lnSpc>
                <a:spcPts val="4880"/>
              </a:lnSpc>
            </a:pPr>
            <a:r>
              <a:rPr lang="en-US" sz="3050" b="1" spc="152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【第十二条】ペイフォワード　</a:t>
            </a:r>
          </a:p>
          <a:p>
            <a:pPr marL="0" lvl="0" indent="0" algn="l">
              <a:lnSpc>
                <a:spcPts val="4880"/>
              </a:lnSpc>
              <a:spcBef>
                <a:spcPct val="0"/>
              </a:spcBef>
            </a:pPr>
            <a:r>
              <a:rPr lang="en-US" sz="3050" b="1" spc="152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【第十三条】与えるものは与えられる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1762221" y="3484609"/>
            <a:ext cx="5406383" cy="3604256"/>
          </a:xfrm>
          <a:custGeom>
            <a:avLst/>
            <a:gdLst/>
            <a:ahLst/>
            <a:cxnLst/>
            <a:rect l="l" t="t" r="r" b="b"/>
            <a:pathLst>
              <a:path w="5406383" h="3604256">
                <a:moveTo>
                  <a:pt x="0" y="0"/>
                </a:moveTo>
                <a:lnTo>
                  <a:pt x="5406383" y="0"/>
                </a:lnTo>
                <a:lnTo>
                  <a:pt x="5406383" y="3604255"/>
                </a:lnTo>
                <a:lnTo>
                  <a:pt x="0" y="3604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>
            <a:off x="5540669" y="3484609"/>
            <a:ext cx="5773877" cy="3513285"/>
          </a:xfrm>
          <a:custGeom>
            <a:avLst/>
            <a:gdLst/>
            <a:ahLst/>
            <a:cxnLst/>
            <a:rect l="l" t="t" r="r" b="b"/>
            <a:pathLst>
              <a:path w="5773877" h="3513285">
                <a:moveTo>
                  <a:pt x="0" y="0"/>
                </a:moveTo>
                <a:lnTo>
                  <a:pt x="5773877" y="0"/>
                </a:lnTo>
                <a:lnTo>
                  <a:pt x="5773877" y="3513285"/>
                </a:lnTo>
                <a:lnTo>
                  <a:pt x="0" y="35132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624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>
            <a:off x="2110619" y="3484609"/>
            <a:ext cx="2982375" cy="4265835"/>
          </a:xfrm>
          <a:custGeom>
            <a:avLst/>
            <a:gdLst/>
            <a:ahLst/>
            <a:cxnLst/>
            <a:rect l="l" t="t" r="r" b="b"/>
            <a:pathLst>
              <a:path w="2982375" h="4265835">
                <a:moveTo>
                  <a:pt x="0" y="0"/>
                </a:moveTo>
                <a:lnTo>
                  <a:pt x="2982375" y="0"/>
                </a:lnTo>
                <a:lnTo>
                  <a:pt x="2982375" y="4265834"/>
                </a:lnTo>
                <a:lnTo>
                  <a:pt x="0" y="4265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>
            <a:off x="13979913" y="4669523"/>
            <a:ext cx="3188691" cy="4278703"/>
          </a:xfrm>
          <a:custGeom>
            <a:avLst/>
            <a:gdLst/>
            <a:ahLst/>
            <a:cxnLst/>
            <a:rect l="l" t="t" r="r" b="b"/>
            <a:pathLst>
              <a:path w="3188691" h="4278703">
                <a:moveTo>
                  <a:pt x="0" y="0"/>
                </a:moveTo>
                <a:lnTo>
                  <a:pt x="3188691" y="0"/>
                </a:lnTo>
                <a:lnTo>
                  <a:pt x="3188691" y="4278703"/>
                </a:lnTo>
                <a:lnTo>
                  <a:pt x="0" y="42787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5858544" y="-22940"/>
            <a:ext cx="6570911" cy="84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ビジネスにチャレンジ！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19396" y="2012682"/>
            <a:ext cx="4690437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  <a:spcBef>
                <a:spcPct val="0"/>
              </a:spcBef>
            </a:pPr>
            <a:r>
              <a:rPr lang="en-US" sz="3999" b="1" spc="199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チラシ制作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6082388" y="2012682"/>
            <a:ext cx="5232157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  <a:spcBef>
                <a:spcPct val="0"/>
              </a:spcBef>
            </a:pPr>
            <a:r>
              <a:rPr lang="en-US" sz="3999" b="1" spc="199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YouTubeチャンネル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76565" y="2012682"/>
            <a:ext cx="4690437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  <a:spcBef>
                <a:spcPct val="0"/>
              </a:spcBef>
            </a:pPr>
            <a:r>
              <a:rPr lang="en-US" sz="3999" b="1" spc="199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夏祭りの企画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8359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821331" y="3146500"/>
            <a:ext cx="6795419" cy="4171342"/>
          </a:xfrm>
          <a:custGeom>
            <a:avLst/>
            <a:gdLst/>
            <a:ahLst/>
            <a:cxnLst/>
            <a:rect l="l" t="t" r="r" b="b"/>
            <a:pathLst>
              <a:path w="6795419" h="4171342">
                <a:moveTo>
                  <a:pt x="0" y="0"/>
                </a:moveTo>
                <a:lnTo>
                  <a:pt x="6795419" y="0"/>
                </a:lnTo>
                <a:lnTo>
                  <a:pt x="6795419" y="4171342"/>
                </a:lnTo>
                <a:lnTo>
                  <a:pt x="0" y="4171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>
            <a:off x="10011475" y="3146500"/>
            <a:ext cx="6548742" cy="4365828"/>
          </a:xfrm>
          <a:custGeom>
            <a:avLst/>
            <a:gdLst/>
            <a:ahLst/>
            <a:cxnLst/>
            <a:rect l="l" t="t" r="r" b="b"/>
            <a:pathLst>
              <a:path w="6548742" h="4365828">
                <a:moveTo>
                  <a:pt x="0" y="0"/>
                </a:moveTo>
                <a:lnTo>
                  <a:pt x="6548742" y="0"/>
                </a:lnTo>
                <a:lnTo>
                  <a:pt x="6548742" y="4365828"/>
                </a:lnTo>
                <a:lnTo>
                  <a:pt x="0" y="4365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>
            <a:off x="1028700" y="2951803"/>
            <a:ext cx="1497138" cy="2377610"/>
          </a:xfrm>
          <a:custGeom>
            <a:avLst/>
            <a:gdLst/>
            <a:ahLst/>
            <a:cxnLst/>
            <a:rect l="l" t="t" r="r" b="b"/>
            <a:pathLst>
              <a:path w="1497138" h="2377610">
                <a:moveTo>
                  <a:pt x="0" y="0"/>
                </a:moveTo>
                <a:lnTo>
                  <a:pt x="1497138" y="0"/>
                </a:lnTo>
                <a:lnTo>
                  <a:pt x="1497138" y="2377611"/>
                </a:lnTo>
                <a:lnTo>
                  <a:pt x="0" y="2377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58810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>
            <a:off x="1315002" y="3146500"/>
            <a:ext cx="1210837" cy="1200252"/>
          </a:xfrm>
          <a:custGeom>
            <a:avLst/>
            <a:gdLst/>
            <a:ahLst/>
            <a:cxnLst/>
            <a:rect l="l" t="t" r="r" b="b"/>
            <a:pathLst>
              <a:path w="1210837" h="1200252">
                <a:moveTo>
                  <a:pt x="0" y="0"/>
                </a:moveTo>
                <a:lnTo>
                  <a:pt x="1210836" y="0"/>
                </a:lnTo>
                <a:lnTo>
                  <a:pt x="1210836" y="1200252"/>
                </a:lnTo>
                <a:lnTo>
                  <a:pt x="0" y="12002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>
            <a:off x="10386071" y="6623741"/>
            <a:ext cx="1777173" cy="1777173"/>
          </a:xfrm>
          <a:custGeom>
            <a:avLst/>
            <a:gdLst/>
            <a:ahLst/>
            <a:cxnLst/>
            <a:rect l="l" t="t" r="r" b="b"/>
            <a:pathLst>
              <a:path w="1777173" h="1777173">
                <a:moveTo>
                  <a:pt x="0" y="0"/>
                </a:moveTo>
                <a:lnTo>
                  <a:pt x="1777173" y="0"/>
                </a:lnTo>
                <a:lnTo>
                  <a:pt x="1777173" y="1777173"/>
                </a:lnTo>
                <a:lnTo>
                  <a:pt x="0" y="17771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>
            <a:off x="12376768" y="6623741"/>
            <a:ext cx="1777173" cy="1777173"/>
          </a:xfrm>
          <a:custGeom>
            <a:avLst/>
            <a:gdLst/>
            <a:ahLst/>
            <a:cxnLst/>
            <a:rect l="l" t="t" r="r" b="b"/>
            <a:pathLst>
              <a:path w="1777173" h="1777173">
                <a:moveTo>
                  <a:pt x="0" y="0"/>
                </a:moveTo>
                <a:lnTo>
                  <a:pt x="1777173" y="0"/>
                </a:lnTo>
                <a:lnTo>
                  <a:pt x="1777173" y="1777173"/>
                </a:lnTo>
                <a:lnTo>
                  <a:pt x="0" y="17771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6" name="Freeform 26"/>
          <p:cNvSpPr/>
          <p:nvPr/>
        </p:nvSpPr>
        <p:spPr>
          <a:xfrm>
            <a:off x="14500460" y="6702364"/>
            <a:ext cx="1969518" cy="1619928"/>
          </a:xfrm>
          <a:custGeom>
            <a:avLst/>
            <a:gdLst/>
            <a:ahLst/>
            <a:cxnLst/>
            <a:rect l="l" t="t" r="r" b="b"/>
            <a:pathLst>
              <a:path w="1969518" h="1619928">
                <a:moveTo>
                  <a:pt x="0" y="0"/>
                </a:moveTo>
                <a:lnTo>
                  <a:pt x="1969517" y="0"/>
                </a:lnTo>
                <a:lnTo>
                  <a:pt x="1969517" y="1619928"/>
                </a:lnTo>
                <a:lnTo>
                  <a:pt x="0" y="161992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5858544" y="-22940"/>
            <a:ext cx="6570911" cy="84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ビジネスにチャレンジ！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873821" y="1656270"/>
            <a:ext cx="4690437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  <a:spcBef>
                <a:spcPct val="0"/>
              </a:spcBef>
            </a:pPr>
            <a:r>
              <a:rPr lang="en-US" sz="3999" b="1" spc="199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学食の運営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101714" y="1656270"/>
            <a:ext cx="6368263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  <a:spcBef>
                <a:spcPct val="0"/>
              </a:spcBef>
            </a:pPr>
            <a:r>
              <a:rPr lang="en-US" sz="3999" b="1" spc="199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ボーリング場の集客戦略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28700" y="3802358"/>
            <a:ext cx="4188841" cy="3682881"/>
          </a:xfrm>
          <a:custGeom>
            <a:avLst/>
            <a:gdLst/>
            <a:ahLst/>
            <a:cxnLst/>
            <a:rect l="l" t="t" r="r" b="b"/>
            <a:pathLst>
              <a:path w="4188841" h="3682881">
                <a:moveTo>
                  <a:pt x="0" y="0"/>
                </a:moveTo>
                <a:lnTo>
                  <a:pt x="4188841" y="0"/>
                </a:lnTo>
                <a:lnTo>
                  <a:pt x="4188841" y="3682882"/>
                </a:lnTo>
                <a:lnTo>
                  <a:pt x="0" y="3682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34" r="-10198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>
            <a:off x="5563087" y="3802358"/>
            <a:ext cx="3629523" cy="3682881"/>
          </a:xfrm>
          <a:custGeom>
            <a:avLst/>
            <a:gdLst/>
            <a:ahLst/>
            <a:cxnLst/>
            <a:rect l="l" t="t" r="r" b="b"/>
            <a:pathLst>
              <a:path w="3629523" h="3682881">
                <a:moveTo>
                  <a:pt x="0" y="0"/>
                </a:moveTo>
                <a:lnTo>
                  <a:pt x="3629523" y="0"/>
                </a:lnTo>
                <a:lnTo>
                  <a:pt x="3629523" y="3682882"/>
                </a:lnTo>
                <a:lnTo>
                  <a:pt x="0" y="36828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633" b="-3633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>
            <a:off x="13575335" y="3801817"/>
            <a:ext cx="3683965" cy="3683965"/>
          </a:xfrm>
          <a:custGeom>
            <a:avLst/>
            <a:gdLst/>
            <a:ahLst/>
            <a:cxnLst/>
            <a:rect l="l" t="t" r="r" b="b"/>
            <a:pathLst>
              <a:path w="3683965" h="3683965">
                <a:moveTo>
                  <a:pt x="0" y="0"/>
                </a:moveTo>
                <a:lnTo>
                  <a:pt x="3683965" y="0"/>
                </a:lnTo>
                <a:lnTo>
                  <a:pt x="3683965" y="3683964"/>
                </a:lnTo>
                <a:lnTo>
                  <a:pt x="0" y="3683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>
            <a:off x="9538156" y="3797982"/>
            <a:ext cx="3691633" cy="3691633"/>
          </a:xfrm>
          <a:custGeom>
            <a:avLst/>
            <a:gdLst/>
            <a:ahLst/>
            <a:cxnLst/>
            <a:rect l="l" t="t" r="r" b="b"/>
            <a:pathLst>
              <a:path w="3691633" h="3691633">
                <a:moveTo>
                  <a:pt x="0" y="0"/>
                </a:moveTo>
                <a:lnTo>
                  <a:pt x="3691633" y="0"/>
                </a:lnTo>
                <a:lnTo>
                  <a:pt x="3691633" y="3691634"/>
                </a:lnTo>
                <a:lnTo>
                  <a:pt x="0" y="36916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5858544" y="-22940"/>
            <a:ext cx="6570911" cy="84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ビジネスにチャレンジ！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68107" y="2423553"/>
            <a:ext cx="4049434" cy="83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40"/>
              </a:lnSpc>
              <a:spcBef>
                <a:spcPct val="0"/>
              </a:spcBef>
            </a:pPr>
            <a:r>
              <a:rPr lang="en-US" sz="2900" b="1" spc="145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寸劇ビジネスレッスン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54777" y="2490228"/>
            <a:ext cx="3537832" cy="1186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b="1" spc="120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近隣企業から</a:t>
            </a:r>
          </a:p>
          <a:p>
            <a:pPr marL="0" lvl="0" indent="0" algn="ctr">
              <a:lnSpc>
                <a:spcPts val="3840"/>
              </a:lnSpc>
              <a:spcBef>
                <a:spcPct val="0"/>
              </a:spcBef>
            </a:pPr>
            <a:r>
              <a:rPr lang="en-US" sz="2400" b="1" spc="120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お祭り企画の応援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615056" y="2385453"/>
            <a:ext cx="3537832" cy="9201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20"/>
              </a:lnSpc>
              <a:spcBef>
                <a:spcPct val="0"/>
              </a:spcBef>
            </a:pPr>
            <a:r>
              <a:rPr lang="en-US" sz="3200" b="1" spc="160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大学生起業家講演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571989" y="2423553"/>
            <a:ext cx="3537832" cy="830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640"/>
              </a:lnSpc>
              <a:spcBef>
                <a:spcPct val="0"/>
              </a:spcBef>
            </a:pPr>
            <a:r>
              <a:rPr lang="en-US" sz="2900" b="1" spc="145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スポーツチーム応援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315002" y="1190465"/>
            <a:ext cx="10924501" cy="5159677"/>
          </a:xfrm>
          <a:custGeom>
            <a:avLst/>
            <a:gdLst/>
            <a:ahLst/>
            <a:cxnLst/>
            <a:rect l="l" t="t" r="r" b="b"/>
            <a:pathLst>
              <a:path w="10924501" h="5159677">
                <a:moveTo>
                  <a:pt x="0" y="0"/>
                </a:moveTo>
                <a:lnTo>
                  <a:pt x="10924501" y="0"/>
                </a:lnTo>
                <a:lnTo>
                  <a:pt x="10924501" y="5159677"/>
                </a:lnTo>
                <a:lnTo>
                  <a:pt x="0" y="51596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>
            <a:off x="11952224" y="2299777"/>
            <a:ext cx="5307076" cy="6958523"/>
          </a:xfrm>
          <a:custGeom>
            <a:avLst/>
            <a:gdLst/>
            <a:ahLst/>
            <a:cxnLst/>
            <a:rect l="l" t="t" r="r" b="b"/>
            <a:pathLst>
              <a:path w="5307076" h="6958523">
                <a:moveTo>
                  <a:pt x="0" y="0"/>
                </a:moveTo>
                <a:lnTo>
                  <a:pt x="5307076" y="0"/>
                </a:lnTo>
                <a:lnTo>
                  <a:pt x="5307076" y="6958523"/>
                </a:lnTo>
                <a:lnTo>
                  <a:pt x="0" y="69585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福井ICT中央高等学院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35819" y="6575958"/>
            <a:ext cx="9352326" cy="188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59"/>
              </a:lnSpc>
              <a:spcBef>
                <a:spcPct val="0"/>
              </a:spcBef>
            </a:pPr>
            <a:r>
              <a:rPr lang="en-US" sz="6599" b="1" spc="329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メディアとの相性◎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58544" y="-19130"/>
            <a:ext cx="6570911" cy="83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不労所得研究会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736417" y="2719847"/>
            <a:ext cx="9989772" cy="551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5000" b="1" spc="1500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不動産収入 </a:t>
            </a:r>
          </a:p>
          <a:p>
            <a:pPr algn="l">
              <a:lnSpc>
                <a:spcPts val="8000"/>
              </a:lnSpc>
            </a:pPr>
            <a:r>
              <a:rPr lang="en-US" sz="5000" b="1" spc="1500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サブスク型サービス</a:t>
            </a:r>
          </a:p>
          <a:p>
            <a:pPr algn="l">
              <a:lnSpc>
                <a:spcPts val="8000"/>
              </a:lnSpc>
            </a:pPr>
            <a:r>
              <a:rPr lang="en-US" sz="5000" b="1" spc="1500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デジタル商品の販売</a:t>
            </a:r>
          </a:p>
          <a:p>
            <a:pPr algn="l">
              <a:lnSpc>
                <a:spcPts val="8000"/>
              </a:lnSpc>
            </a:pPr>
            <a:r>
              <a:rPr lang="en-US" sz="5000" b="1" spc="1500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YouTube広告収入 </a:t>
            </a:r>
          </a:p>
          <a:p>
            <a:pPr algn="l">
              <a:lnSpc>
                <a:spcPts val="8000"/>
              </a:lnSpc>
            </a:pPr>
            <a:r>
              <a:rPr lang="en-US" sz="5000" b="1" spc="1500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書籍・電子書籍の印税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727394" y="908356"/>
            <a:ext cx="8836520" cy="189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6599" b="1" u="sng" spc="1979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不労所得研究会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課題➡導入のメリット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182070" y="1550341"/>
            <a:ext cx="8228660" cy="2976489"/>
            <a:chOff x="0" y="0"/>
            <a:chExt cx="10971547" cy="3968652"/>
          </a:xfrm>
        </p:grpSpPr>
        <p:sp>
          <p:nvSpPr>
            <p:cNvPr id="22" name="Freeform 22"/>
            <p:cNvSpPr/>
            <p:nvPr/>
          </p:nvSpPr>
          <p:spPr>
            <a:xfrm>
              <a:off x="7002895" y="0"/>
              <a:ext cx="3968652" cy="3968652"/>
            </a:xfrm>
            <a:custGeom>
              <a:avLst/>
              <a:gdLst/>
              <a:ahLst/>
              <a:cxnLst/>
              <a:rect l="l" t="t" r="r" b="b"/>
              <a:pathLst>
                <a:path w="3968652" h="3968652">
                  <a:moveTo>
                    <a:pt x="0" y="0"/>
                  </a:moveTo>
                  <a:lnTo>
                    <a:pt x="3968652" y="0"/>
                  </a:lnTo>
                  <a:lnTo>
                    <a:pt x="3968652" y="3968652"/>
                  </a:lnTo>
                  <a:lnTo>
                    <a:pt x="0" y="39686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0" y="68644"/>
              <a:ext cx="3900007" cy="3900007"/>
            </a:xfrm>
            <a:custGeom>
              <a:avLst/>
              <a:gdLst/>
              <a:ahLst/>
              <a:cxnLst/>
              <a:rect l="l" t="t" r="r" b="b"/>
              <a:pathLst>
                <a:path w="3900007" h="3900007">
                  <a:moveTo>
                    <a:pt x="0" y="0"/>
                  </a:moveTo>
                  <a:lnTo>
                    <a:pt x="3900007" y="0"/>
                  </a:lnTo>
                  <a:lnTo>
                    <a:pt x="3900007" y="3900008"/>
                  </a:lnTo>
                  <a:lnTo>
                    <a:pt x="0" y="39000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4" name="Freeform 24"/>
          <p:cNvSpPr/>
          <p:nvPr/>
        </p:nvSpPr>
        <p:spPr>
          <a:xfrm>
            <a:off x="5182070" y="5675316"/>
            <a:ext cx="2976241" cy="2976241"/>
          </a:xfrm>
          <a:custGeom>
            <a:avLst/>
            <a:gdLst/>
            <a:ahLst/>
            <a:cxnLst/>
            <a:rect l="l" t="t" r="r" b="b"/>
            <a:pathLst>
              <a:path w="2976241" h="2976241">
                <a:moveTo>
                  <a:pt x="0" y="0"/>
                </a:moveTo>
                <a:lnTo>
                  <a:pt x="2976241" y="0"/>
                </a:lnTo>
                <a:lnTo>
                  <a:pt x="2976241" y="2976241"/>
                </a:lnTo>
                <a:lnTo>
                  <a:pt x="0" y="29762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Freeform 25"/>
          <p:cNvSpPr/>
          <p:nvPr/>
        </p:nvSpPr>
        <p:spPr>
          <a:xfrm>
            <a:off x="10171462" y="5799370"/>
            <a:ext cx="3429420" cy="2674947"/>
          </a:xfrm>
          <a:custGeom>
            <a:avLst/>
            <a:gdLst/>
            <a:ahLst/>
            <a:cxnLst/>
            <a:rect l="l" t="t" r="r" b="b"/>
            <a:pathLst>
              <a:path w="3429420" h="2674947">
                <a:moveTo>
                  <a:pt x="0" y="0"/>
                </a:moveTo>
                <a:lnTo>
                  <a:pt x="3429420" y="0"/>
                </a:lnTo>
                <a:lnTo>
                  <a:pt x="3429420" y="2674947"/>
                </a:lnTo>
                <a:lnTo>
                  <a:pt x="0" y="26749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4563503" y="4736380"/>
            <a:ext cx="9465794" cy="491490"/>
            <a:chOff x="0" y="0"/>
            <a:chExt cx="12621059" cy="655320"/>
          </a:xfrm>
        </p:grpSpPr>
        <p:sp>
          <p:nvSpPr>
            <p:cNvPr id="27" name="TextBox 27"/>
            <p:cNvSpPr txBox="1"/>
            <p:nvPr/>
          </p:nvSpPr>
          <p:spPr>
            <a:xfrm>
              <a:off x="0" y="-428625"/>
              <a:ext cx="5715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19"/>
                </a:lnSpc>
                <a:spcBef>
                  <a:spcPct val="0"/>
                </a:spcBef>
              </a:pPr>
              <a:r>
                <a:rPr lang="en-US" sz="3199" b="1" spc="159">
                  <a:solidFill>
                    <a:srgbClr val="F5AA1B"/>
                  </a:solidFill>
                  <a:latin typeface="セザンヌ Bold"/>
                  <a:ea typeface="セザンヌ Bold"/>
                  <a:cs typeface="セザンヌ Bold"/>
                  <a:sym typeface="セザンヌ Bold"/>
                </a:rPr>
                <a:t>少子化・地方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906059" y="-428625"/>
              <a:ext cx="5715000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19"/>
                </a:lnSpc>
                <a:spcBef>
                  <a:spcPct val="0"/>
                </a:spcBef>
              </a:pPr>
              <a:r>
                <a:rPr lang="en-US" sz="3199" b="1" spc="159">
                  <a:solidFill>
                    <a:srgbClr val="F5AA1B"/>
                  </a:solidFill>
                  <a:latin typeface="セザンヌ Bold"/>
                  <a:ea typeface="セザンヌ Bold"/>
                  <a:cs typeface="セザンヌ Bold"/>
                  <a:sym typeface="セザンヌ Bold"/>
                </a:rPr>
                <a:t>他校との差別化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4527065" y="8536060"/>
            <a:ext cx="4286250" cy="920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19"/>
              </a:lnSpc>
              <a:spcBef>
                <a:spcPct val="0"/>
              </a:spcBef>
            </a:pPr>
            <a:r>
              <a:rPr lang="en-US" sz="3199" b="1" spc="159" dirty="0" err="1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地域企業への就職</a:t>
            </a:r>
            <a:endParaRPr lang="en-US" sz="3199" b="1" spc="159" dirty="0">
              <a:solidFill>
                <a:srgbClr val="F5AA1B"/>
              </a:solidFill>
              <a:latin typeface="セザンヌ Bold"/>
              <a:ea typeface="セザンヌ Bold"/>
              <a:cs typeface="セザンヌ Bold"/>
              <a:sym typeface="セザンヌ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9743047" y="8429431"/>
            <a:ext cx="4286250" cy="913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19"/>
              </a:lnSpc>
              <a:spcBef>
                <a:spcPct val="0"/>
              </a:spcBef>
            </a:pPr>
            <a:r>
              <a:rPr lang="en-US" sz="3199" b="1" spc="159" dirty="0" err="1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総合型選抜</a:t>
            </a:r>
            <a:endParaRPr lang="en-US" sz="3199" b="1" spc="159" dirty="0">
              <a:solidFill>
                <a:srgbClr val="F5AA1B"/>
              </a:solidFill>
              <a:latin typeface="セザンヌ Bold"/>
              <a:ea typeface="セザンヌ Bold"/>
              <a:cs typeface="セザンヌ Bold"/>
              <a:sym typeface="セザンヌ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1767646" y="4343541"/>
            <a:ext cx="4702331" cy="4440206"/>
          </a:xfrm>
          <a:custGeom>
            <a:avLst/>
            <a:gdLst/>
            <a:ahLst/>
            <a:cxnLst/>
            <a:rect l="l" t="t" r="r" b="b"/>
            <a:pathLst>
              <a:path w="4702331" h="4440206">
                <a:moveTo>
                  <a:pt x="0" y="0"/>
                </a:moveTo>
                <a:lnTo>
                  <a:pt x="4702331" y="0"/>
                </a:lnTo>
                <a:lnTo>
                  <a:pt x="4702331" y="4440206"/>
                </a:lnTo>
                <a:lnTo>
                  <a:pt x="0" y="44402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8660" b="-2258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5858544" y="-19130"/>
            <a:ext cx="6570911" cy="83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不労所得研究会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49443" y="2567203"/>
            <a:ext cx="15118008" cy="1441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5000" b="1" u="sng" spc="1500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小学6年生「億万長者カレンダー」考案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727394" y="908356"/>
            <a:ext cx="8836520" cy="189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6599" b="1" u="sng" spc="1979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不労所得研究会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049443" y="4199153"/>
            <a:ext cx="9554670" cy="1485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000" b="1" spc="900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CEOキッズアカデミーの低学年用クラス</a:t>
            </a:r>
          </a:p>
          <a:p>
            <a:pPr algn="l">
              <a:lnSpc>
                <a:spcPts val="4800"/>
              </a:lnSpc>
            </a:pPr>
            <a:r>
              <a:rPr lang="en-US" sz="3000" b="1" spc="900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ベーシックコースの授業教材として採用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49443" y="5599328"/>
            <a:ext cx="10165699" cy="274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3999" b="1" spc="1199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・授業動画製作依頼</a:t>
            </a:r>
          </a:p>
          <a:p>
            <a:pPr algn="l">
              <a:lnSpc>
                <a:spcPts val="6399"/>
              </a:lnSpc>
            </a:pPr>
            <a:r>
              <a:rPr lang="en-US" sz="3999" b="1" spc="1199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・小６で商標登録</a:t>
            </a:r>
          </a:p>
          <a:p>
            <a:pPr algn="l">
              <a:lnSpc>
                <a:spcPts val="6399"/>
              </a:lnSpc>
            </a:pPr>
            <a:r>
              <a:rPr lang="en-US" sz="3999" b="1" spc="1199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・アイデア使用料　1個/150円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58544" y="-19130"/>
            <a:ext cx="6570911" cy="83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不労所得研究会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8540" y="4240128"/>
            <a:ext cx="17128726" cy="4053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359"/>
              </a:lnSpc>
            </a:pPr>
            <a:r>
              <a:rPr lang="en-US" sz="4599" b="1" spc="1379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・大学の奨学金の返済額（16,880円）が目標値</a:t>
            </a:r>
          </a:p>
          <a:p>
            <a:pPr algn="l">
              <a:lnSpc>
                <a:spcPts val="7359"/>
              </a:lnSpc>
            </a:pPr>
            <a:r>
              <a:rPr lang="en-US" sz="4599" b="1" spc="1379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・</a:t>
            </a:r>
            <a:r>
              <a:rPr lang="en-US" sz="4599" b="1" spc="1379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月に1000円というのを複数作る</a:t>
            </a:r>
          </a:p>
          <a:p>
            <a:pPr algn="l">
              <a:lnSpc>
                <a:spcPts val="7200"/>
              </a:lnSpc>
            </a:pPr>
            <a:endParaRPr lang="en-US" sz="4599" b="1" spc="1379">
              <a:solidFill>
                <a:srgbClr val="F5AA1B"/>
              </a:solidFill>
              <a:latin typeface="セザンヌ Ultra-Bold"/>
              <a:ea typeface="セザンヌ Ultra-Bold"/>
              <a:cs typeface="セザンヌ Ultra-Bold"/>
              <a:sym typeface="セザンヌ Ultra-Bold"/>
            </a:endParaRPr>
          </a:p>
          <a:p>
            <a:pPr algn="l">
              <a:lnSpc>
                <a:spcPts val="6720"/>
              </a:lnSpc>
            </a:pPr>
            <a:endParaRPr lang="en-US" sz="4599" b="1" spc="1379">
              <a:solidFill>
                <a:srgbClr val="F5AA1B"/>
              </a:solidFill>
              <a:latin typeface="セザンヌ Ultra-Bold"/>
              <a:ea typeface="セザンヌ Ultra-Bold"/>
              <a:cs typeface="セザンヌ Ultra-Bold"/>
              <a:sym typeface="セザンヌ Ultra-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4727394" y="908356"/>
            <a:ext cx="8836520" cy="1893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59"/>
              </a:lnSpc>
            </a:pPr>
            <a:r>
              <a:rPr lang="en-US" sz="6599" b="1" u="sng" spc="1979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不労所得研究会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6" name="AutoShape 6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AutoShape 7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190875" y="4851386"/>
            <a:ext cx="11906250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3999" b="1" spc="199">
                <a:solidFill>
                  <a:srgbClr val="FFFFFF">
                    <a:alpha val="76863"/>
                  </a:srgbClr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「エール」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90875" y="6050930"/>
            <a:ext cx="1190625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2800" spc="140">
                <a:solidFill>
                  <a:srgbClr val="FFFFFF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教育と経済を両立する共創システム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24181" y="3063860"/>
            <a:ext cx="2839639" cy="190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99"/>
              </a:lnSpc>
            </a:pPr>
            <a:r>
              <a:rPr lang="en-US" sz="9999" spc="4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実践型ビジネス起業部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5336072" y="3534406"/>
            <a:ext cx="7615856" cy="4907491"/>
            <a:chOff x="0" y="0"/>
            <a:chExt cx="726408" cy="46808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26408" cy="468081"/>
            </a:xfrm>
            <a:custGeom>
              <a:avLst/>
              <a:gdLst/>
              <a:ahLst/>
              <a:cxnLst/>
              <a:rect l="l" t="t" r="r" b="b"/>
              <a:pathLst>
                <a:path w="726408" h="468081">
                  <a:moveTo>
                    <a:pt x="14232" y="0"/>
                  </a:moveTo>
                  <a:lnTo>
                    <a:pt x="712176" y="0"/>
                  </a:lnTo>
                  <a:cubicBezTo>
                    <a:pt x="715950" y="0"/>
                    <a:pt x="719570" y="1499"/>
                    <a:pt x="722239" y="4168"/>
                  </a:cubicBezTo>
                  <a:cubicBezTo>
                    <a:pt x="724908" y="6837"/>
                    <a:pt x="726408" y="10457"/>
                    <a:pt x="726408" y="14232"/>
                  </a:cubicBezTo>
                  <a:lnTo>
                    <a:pt x="726408" y="453849"/>
                  </a:lnTo>
                  <a:cubicBezTo>
                    <a:pt x="726408" y="461709"/>
                    <a:pt x="720036" y="468081"/>
                    <a:pt x="712176" y="468081"/>
                  </a:cubicBezTo>
                  <a:lnTo>
                    <a:pt x="14232" y="468081"/>
                  </a:lnTo>
                  <a:cubicBezTo>
                    <a:pt x="6372" y="468081"/>
                    <a:pt x="0" y="461709"/>
                    <a:pt x="0" y="453849"/>
                  </a:cubicBezTo>
                  <a:lnTo>
                    <a:pt x="0" y="14232"/>
                  </a:lnTo>
                  <a:cubicBezTo>
                    <a:pt x="0" y="6372"/>
                    <a:pt x="6372" y="0"/>
                    <a:pt x="14232" y="0"/>
                  </a:cubicBezTo>
                  <a:close/>
                </a:path>
              </a:pathLst>
            </a:custGeom>
            <a:blipFill>
              <a:blip r:embed="rId2"/>
              <a:stretch>
                <a:fillRect t="-1729" b="-1729"/>
              </a:stretch>
            </a:blipFill>
            <a:ln w="38100" cap="sq">
              <a:solidFill>
                <a:srgbClr val="F5AA1B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08673" y="903522"/>
            <a:ext cx="16673962" cy="1993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199"/>
              </a:lnSpc>
              <a:spcBef>
                <a:spcPct val="0"/>
              </a:spcBef>
            </a:pPr>
            <a:r>
              <a:rPr lang="en-US" sz="6999" b="1" spc="349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自分達でビジネスを考える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3501107" y="1993891"/>
            <a:ext cx="4714875" cy="3038162"/>
            <a:chOff x="0" y="0"/>
            <a:chExt cx="726408" cy="46808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26408" cy="468081"/>
            </a:xfrm>
            <a:custGeom>
              <a:avLst/>
              <a:gdLst/>
              <a:ahLst/>
              <a:cxnLst/>
              <a:rect l="l" t="t" r="r" b="b"/>
              <a:pathLst>
                <a:path w="726408" h="468081">
                  <a:moveTo>
                    <a:pt x="22988" y="0"/>
                  </a:moveTo>
                  <a:lnTo>
                    <a:pt x="703419" y="0"/>
                  </a:lnTo>
                  <a:cubicBezTo>
                    <a:pt x="709516" y="0"/>
                    <a:pt x="715363" y="2422"/>
                    <a:pt x="719674" y="6733"/>
                  </a:cubicBezTo>
                  <a:cubicBezTo>
                    <a:pt x="723986" y="11044"/>
                    <a:pt x="726408" y="16891"/>
                    <a:pt x="726408" y="22988"/>
                  </a:cubicBezTo>
                  <a:lnTo>
                    <a:pt x="726408" y="445093"/>
                  </a:lnTo>
                  <a:cubicBezTo>
                    <a:pt x="726408" y="451190"/>
                    <a:pt x="723986" y="457037"/>
                    <a:pt x="719674" y="461348"/>
                  </a:cubicBezTo>
                  <a:cubicBezTo>
                    <a:pt x="715363" y="465659"/>
                    <a:pt x="709516" y="468081"/>
                    <a:pt x="703419" y="468081"/>
                  </a:cubicBezTo>
                  <a:lnTo>
                    <a:pt x="22988" y="468081"/>
                  </a:lnTo>
                  <a:cubicBezTo>
                    <a:pt x="10292" y="468081"/>
                    <a:pt x="0" y="457789"/>
                    <a:pt x="0" y="445093"/>
                  </a:cubicBezTo>
                  <a:lnTo>
                    <a:pt x="0" y="22988"/>
                  </a:lnTo>
                  <a:cubicBezTo>
                    <a:pt x="0" y="16891"/>
                    <a:pt x="2422" y="11044"/>
                    <a:pt x="6733" y="6733"/>
                  </a:cubicBezTo>
                  <a:cubicBezTo>
                    <a:pt x="11044" y="2422"/>
                    <a:pt x="16891" y="0"/>
                    <a:pt x="22988" y="0"/>
                  </a:cubicBezTo>
                  <a:close/>
                </a:path>
              </a:pathLst>
            </a:custGeom>
            <a:blipFill>
              <a:blip r:embed="rId2"/>
              <a:stretch>
                <a:fillRect l="-16608"/>
              </a:stretch>
            </a:blipFill>
            <a:ln w="38100" cap="sq">
              <a:solidFill>
                <a:srgbClr val="F5AA1B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3501107" y="6210613"/>
            <a:ext cx="4714875" cy="3038162"/>
            <a:chOff x="0" y="0"/>
            <a:chExt cx="726408" cy="46808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26408" cy="468081"/>
            </a:xfrm>
            <a:custGeom>
              <a:avLst/>
              <a:gdLst/>
              <a:ahLst/>
              <a:cxnLst/>
              <a:rect l="l" t="t" r="r" b="b"/>
              <a:pathLst>
                <a:path w="726408" h="468081">
                  <a:moveTo>
                    <a:pt x="22988" y="0"/>
                  </a:moveTo>
                  <a:lnTo>
                    <a:pt x="703419" y="0"/>
                  </a:lnTo>
                  <a:cubicBezTo>
                    <a:pt x="709516" y="0"/>
                    <a:pt x="715363" y="2422"/>
                    <a:pt x="719674" y="6733"/>
                  </a:cubicBezTo>
                  <a:cubicBezTo>
                    <a:pt x="723986" y="11044"/>
                    <a:pt x="726408" y="16891"/>
                    <a:pt x="726408" y="22988"/>
                  </a:cubicBezTo>
                  <a:lnTo>
                    <a:pt x="726408" y="445093"/>
                  </a:lnTo>
                  <a:cubicBezTo>
                    <a:pt x="726408" y="451190"/>
                    <a:pt x="723986" y="457037"/>
                    <a:pt x="719674" y="461348"/>
                  </a:cubicBezTo>
                  <a:cubicBezTo>
                    <a:pt x="715363" y="465659"/>
                    <a:pt x="709516" y="468081"/>
                    <a:pt x="703419" y="468081"/>
                  </a:cubicBezTo>
                  <a:lnTo>
                    <a:pt x="22988" y="468081"/>
                  </a:lnTo>
                  <a:cubicBezTo>
                    <a:pt x="10292" y="468081"/>
                    <a:pt x="0" y="457789"/>
                    <a:pt x="0" y="445093"/>
                  </a:cubicBezTo>
                  <a:lnTo>
                    <a:pt x="0" y="22988"/>
                  </a:lnTo>
                  <a:cubicBezTo>
                    <a:pt x="0" y="16891"/>
                    <a:pt x="2422" y="11044"/>
                    <a:pt x="6733" y="6733"/>
                  </a:cubicBezTo>
                  <a:cubicBezTo>
                    <a:pt x="11044" y="2422"/>
                    <a:pt x="16891" y="0"/>
                    <a:pt x="22988" y="0"/>
                  </a:cubicBezTo>
                  <a:close/>
                </a:path>
              </a:pathLst>
            </a:custGeom>
            <a:blipFill>
              <a:blip r:embed="rId3"/>
              <a:stretch>
                <a:fillRect t="-1697" b="-1697"/>
              </a:stretch>
            </a:blipFill>
            <a:ln w="38100" cap="sq">
              <a:solidFill>
                <a:srgbClr val="F5AA1B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425404" y="6210613"/>
            <a:ext cx="4714875" cy="3038162"/>
            <a:chOff x="0" y="0"/>
            <a:chExt cx="726408" cy="46808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26408" cy="468081"/>
            </a:xfrm>
            <a:custGeom>
              <a:avLst/>
              <a:gdLst/>
              <a:ahLst/>
              <a:cxnLst/>
              <a:rect l="l" t="t" r="r" b="b"/>
              <a:pathLst>
                <a:path w="726408" h="468081">
                  <a:moveTo>
                    <a:pt x="22988" y="0"/>
                  </a:moveTo>
                  <a:lnTo>
                    <a:pt x="703419" y="0"/>
                  </a:lnTo>
                  <a:cubicBezTo>
                    <a:pt x="709516" y="0"/>
                    <a:pt x="715363" y="2422"/>
                    <a:pt x="719674" y="6733"/>
                  </a:cubicBezTo>
                  <a:cubicBezTo>
                    <a:pt x="723986" y="11044"/>
                    <a:pt x="726408" y="16891"/>
                    <a:pt x="726408" y="22988"/>
                  </a:cubicBezTo>
                  <a:lnTo>
                    <a:pt x="726408" y="445093"/>
                  </a:lnTo>
                  <a:cubicBezTo>
                    <a:pt x="726408" y="451190"/>
                    <a:pt x="723986" y="457037"/>
                    <a:pt x="719674" y="461348"/>
                  </a:cubicBezTo>
                  <a:cubicBezTo>
                    <a:pt x="715363" y="465659"/>
                    <a:pt x="709516" y="468081"/>
                    <a:pt x="703419" y="468081"/>
                  </a:cubicBezTo>
                  <a:lnTo>
                    <a:pt x="22988" y="468081"/>
                  </a:lnTo>
                  <a:cubicBezTo>
                    <a:pt x="10292" y="468081"/>
                    <a:pt x="0" y="457789"/>
                    <a:pt x="0" y="445093"/>
                  </a:cubicBezTo>
                  <a:lnTo>
                    <a:pt x="0" y="22988"/>
                  </a:lnTo>
                  <a:cubicBezTo>
                    <a:pt x="0" y="16891"/>
                    <a:pt x="2422" y="11044"/>
                    <a:pt x="6733" y="6733"/>
                  </a:cubicBezTo>
                  <a:cubicBezTo>
                    <a:pt x="11044" y="2422"/>
                    <a:pt x="16891" y="0"/>
                    <a:pt x="22988" y="0"/>
                  </a:cubicBezTo>
                  <a:close/>
                </a:path>
              </a:pathLst>
            </a:custGeom>
            <a:blipFill>
              <a:blip r:embed="rId4"/>
              <a:stretch>
                <a:fillRect t="-1697" b="-1697"/>
              </a:stretch>
            </a:blipFill>
            <a:ln w="38100" cap="sq">
              <a:solidFill>
                <a:srgbClr val="F5AA1B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425404" y="1993891"/>
            <a:ext cx="4714875" cy="3038162"/>
            <a:chOff x="0" y="0"/>
            <a:chExt cx="726408" cy="46808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26408" cy="468081"/>
            </a:xfrm>
            <a:custGeom>
              <a:avLst/>
              <a:gdLst/>
              <a:ahLst/>
              <a:cxnLst/>
              <a:rect l="l" t="t" r="r" b="b"/>
              <a:pathLst>
                <a:path w="726408" h="468081">
                  <a:moveTo>
                    <a:pt x="22988" y="0"/>
                  </a:moveTo>
                  <a:lnTo>
                    <a:pt x="703419" y="0"/>
                  </a:lnTo>
                  <a:cubicBezTo>
                    <a:pt x="709516" y="0"/>
                    <a:pt x="715363" y="2422"/>
                    <a:pt x="719674" y="6733"/>
                  </a:cubicBezTo>
                  <a:cubicBezTo>
                    <a:pt x="723986" y="11044"/>
                    <a:pt x="726408" y="16891"/>
                    <a:pt x="726408" y="22988"/>
                  </a:cubicBezTo>
                  <a:lnTo>
                    <a:pt x="726408" y="445093"/>
                  </a:lnTo>
                  <a:cubicBezTo>
                    <a:pt x="726408" y="451190"/>
                    <a:pt x="723986" y="457037"/>
                    <a:pt x="719674" y="461348"/>
                  </a:cubicBezTo>
                  <a:cubicBezTo>
                    <a:pt x="715363" y="465659"/>
                    <a:pt x="709516" y="468081"/>
                    <a:pt x="703419" y="468081"/>
                  </a:cubicBezTo>
                  <a:lnTo>
                    <a:pt x="22988" y="468081"/>
                  </a:lnTo>
                  <a:cubicBezTo>
                    <a:pt x="10292" y="468081"/>
                    <a:pt x="0" y="457789"/>
                    <a:pt x="0" y="445093"/>
                  </a:cubicBezTo>
                  <a:lnTo>
                    <a:pt x="0" y="22988"/>
                  </a:lnTo>
                  <a:cubicBezTo>
                    <a:pt x="0" y="16891"/>
                    <a:pt x="2422" y="11044"/>
                    <a:pt x="6733" y="6733"/>
                  </a:cubicBezTo>
                  <a:cubicBezTo>
                    <a:pt x="11044" y="2422"/>
                    <a:pt x="16891" y="0"/>
                    <a:pt x="22988" y="0"/>
                  </a:cubicBezTo>
                  <a:close/>
                </a:path>
              </a:pathLst>
            </a:custGeom>
            <a:blipFill>
              <a:blip r:embed="rId5"/>
              <a:stretch>
                <a:fillRect t="-145" b="-145"/>
              </a:stretch>
            </a:blipFill>
            <a:ln w="38100" cap="sq">
              <a:solidFill>
                <a:srgbClr val="F5AA1B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3525544" y="796362"/>
            <a:ext cx="4690437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  <a:spcBef>
                <a:spcPct val="0"/>
              </a:spcBef>
            </a:pPr>
            <a:r>
              <a:rPr lang="en-US" sz="3999" b="1" spc="199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①PR動画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4種の神器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536692" y="4940139"/>
            <a:ext cx="6643704" cy="113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  <a:spcBef>
                <a:spcPct val="0"/>
              </a:spcBef>
            </a:pPr>
            <a:r>
              <a:rPr lang="en-US" sz="3999" b="1" spc="199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③クラウドファンディング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449841" y="4940139"/>
            <a:ext cx="4690437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  <a:spcBef>
                <a:spcPct val="0"/>
              </a:spcBef>
            </a:pPr>
            <a:r>
              <a:rPr lang="en-US" sz="3999" b="1" spc="199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④プレスリリース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449841" y="796362"/>
            <a:ext cx="4690437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99"/>
              </a:lnSpc>
              <a:spcBef>
                <a:spcPct val="0"/>
              </a:spcBef>
            </a:pPr>
            <a:r>
              <a:rPr lang="en-US" sz="3999" b="1" spc="199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②SNS運用支援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28700" y="1636092"/>
            <a:ext cx="6796368" cy="5539897"/>
          </a:xfrm>
          <a:custGeom>
            <a:avLst/>
            <a:gdLst/>
            <a:ahLst/>
            <a:cxnLst/>
            <a:rect l="l" t="t" r="r" b="b"/>
            <a:pathLst>
              <a:path w="6796368" h="5539897">
                <a:moveTo>
                  <a:pt x="0" y="0"/>
                </a:moveTo>
                <a:lnTo>
                  <a:pt x="6796368" y="0"/>
                </a:lnTo>
                <a:lnTo>
                  <a:pt x="6796368" y="5539897"/>
                </a:lnTo>
                <a:lnTo>
                  <a:pt x="0" y="55398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>
            <a:off x="3993723" y="5311164"/>
            <a:ext cx="8435733" cy="4143390"/>
          </a:xfrm>
          <a:custGeom>
            <a:avLst/>
            <a:gdLst/>
            <a:ahLst/>
            <a:cxnLst/>
            <a:rect l="l" t="t" r="r" b="b"/>
            <a:pathLst>
              <a:path w="8435733" h="4143390">
                <a:moveTo>
                  <a:pt x="0" y="0"/>
                </a:moveTo>
                <a:lnTo>
                  <a:pt x="8435733" y="0"/>
                </a:lnTo>
                <a:lnTo>
                  <a:pt x="8435733" y="4143391"/>
                </a:lnTo>
                <a:lnTo>
                  <a:pt x="0" y="41433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766" b="-514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>
            <a:off x="9629839" y="1320237"/>
            <a:ext cx="7346467" cy="5326842"/>
          </a:xfrm>
          <a:custGeom>
            <a:avLst/>
            <a:gdLst/>
            <a:ahLst/>
            <a:cxnLst/>
            <a:rect l="l" t="t" r="r" b="b"/>
            <a:pathLst>
              <a:path w="7346467" h="5326842">
                <a:moveTo>
                  <a:pt x="0" y="0"/>
                </a:moveTo>
                <a:lnTo>
                  <a:pt x="7346467" y="0"/>
                </a:lnTo>
                <a:lnTo>
                  <a:pt x="7346467" y="5326843"/>
                </a:lnTo>
                <a:lnTo>
                  <a:pt x="0" y="53268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5858544" y="-19130"/>
            <a:ext cx="6570911" cy="83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クラウドファンディング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260897" y="4089400"/>
            <a:ext cx="13766205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5000" b="1" spc="250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これら4つのビジネスコンテンツの共通点・・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77000" y="4086225"/>
            <a:ext cx="5334000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5000" b="1" spc="250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原価がかからない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42610" y="4086225"/>
            <a:ext cx="1602780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5000" b="1" spc="250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BtoB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77250" y="4086225"/>
            <a:ext cx="1333500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5000" b="1" spc="250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応援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課題➡導入のメリット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08120" y="2564497"/>
            <a:ext cx="15689692" cy="5955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339"/>
              </a:lnSpc>
            </a:pPr>
            <a:r>
              <a:rPr lang="en-US" sz="12087" b="1" spc="3626" dirty="0" err="1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ビジネス教育</a:t>
            </a:r>
            <a:endParaRPr lang="en-US" sz="12087" b="1" spc="3626" dirty="0">
              <a:solidFill>
                <a:srgbClr val="F5AA1B"/>
              </a:solidFill>
              <a:latin typeface="セザンヌ Ultra-Bold"/>
              <a:ea typeface="セザンヌ Ultra-Bold"/>
              <a:cs typeface="セザンヌ Ultra-Bold"/>
              <a:sym typeface="セザンヌ Ultra-Bold"/>
            </a:endParaRPr>
          </a:p>
          <a:p>
            <a:pPr algn="l">
              <a:lnSpc>
                <a:spcPts val="19339"/>
              </a:lnSpc>
            </a:pPr>
            <a:r>
              <a:rPr lang="en-US" sz="12087" b="1" spc="3626" dirty="0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✖</a:t>
            </a:r>
            <a:r>
              <a:rPr lang="en-US" sz="12087" b="1" spc="3626" dirty="0" err="1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地域の</a:t>
            </a:r>
            <a:r>
              <a:rPr lang="en-US" sz="12087" b="1" spc="3626" dirty="0" err="1">
                <a:solidFill>
                  <a:srgbClr val="00AAC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可能性</a:t>
            </a:r>
            <a:endParaRPr lang="en-US" sz="12087" b="1" spc="3626" dirty="0">
              <a:solidFill>
                <a:srgbClr val="00AACF"/>
              </a:solidFill>
              <a:latin typeface="セザンヌ Ultra-Bold"/>
              <a:ea typeface="セザンヌ Ultra-Bold"/>
              <a:cs typeface="セザンヌ Ultra-Bold"/>
              <a:sym typeface="セザンヌ Ultra-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34296" y="4089400"/>
            <a:ext cx="11219408" cy="143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5000" b="1" spc="250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ビジネスを発想するうえで重要なこと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4658181" cy="2884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58544" y="-19130"/>
            <a:ext cx="6570911" cy="83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3種の神器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8673" y="2950192"/>
            <a:ext cx="16673962" cy="2995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8"/>
              </a:lnSpc>
            </a:pPr>
            <a:r>
              <a:rPr lang="en-US" sz="10399" b="1" spc="3119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つくる+届ける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8595981" y="3707607"/>
            <a:ext cx="6392665" cy="3086100"/>
            <a:chOff x="0" y="0"/>
            <a:chExt cx="1683665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683665" cy="812800"/>
            </a:xfrm>
            <a:custGeom>
              <a:avLst/>
              <a:gdLst/>
              <a:ahLst/>
              <a:cxnLst/>
              <a:rect l="l" t="t" r="r" b="b"/>
              <a:pathLst>
                <a:path w="1683665" h="812800">
                  <a:moveTo>
                    <a:pt x="61764" y="0"/>
                  </a:moveTo>
                  <a:lnTo>
                    <a:pt x="1621900" y="0"/>
                  </a:lnTo>
                  <a:cubicBezTo>
                    <a:pt x="1656012" y="0"/>
                    <a:pt x="1683665" y="27653"/>
                    <a:pt x="1683665" y="61764"/>
                  </a:cubicBezTo>
                  <a:lnTo>
                    <a:pt x="1683665" y="751036"/>
                  </a:lnTo>
                  <a:cubicBezTo>
                    <a:pt x="1683665" y="767417"/>
                    <a:pt x="1677157" y="783127"/>
                    <a:pt x="1665574" y="794710"/>
                  </a:cubicBezTo>
                  <a:cubicBezTo>
                    <a:pt x="1653991" y="806293"/>
                    <a:pt x="1638281" y="812800"/>
                    <a:pt x="1621900" y="812800"/>
                  </a:cubicBezTo>
                  <a:lnTo>
                    <a:pt x="61764" y="812800"/>
                  </a:lnTo>
                  <a:cubicBezTo>
                    <a:pt x="45383" y="812800"/>
                    <a:pt x="29673" y="806293"/>
                    <a:pt x="18090" y="794710"/>
                  </a:cubicBezTo>
                  <a:cubicBezTo>
                    <a:pt x="6507" y="783127"/>
                    <a:pt x="0" y="767417"/>
                    <a:pt x="0" y="751036"/>
                  </a:cubicBezTo>
                  <a:lnTo>
                    <a:pt x="0" y="61764"/>
                  </a:lnTo>
                  <a:cubicBezTo>
                    <a:pt x="0" y="45383"/>
                    <a:pt x="6507" y="29673"/>
                    <a:pt x="18090" y="18090"/>
                  </a:cubicBezTo>
                  <a:cubicBezTo>
                    <a:pt x="29673" y="6507"/>
                    <a:pt x="45383" y="0"/>
                    <a:pt x="61764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61925"/>
              <a:ext cx="1683665" cy="974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4658181" cy="2884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58544" y="-19130"/>
            <a:ext cx="6570911" cy="83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3種の神器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8673" y="2950192"/>
            <a:ext cx="16673962" cy="2995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8"/>
              </a:lnSpc>
            </a:pPr>
            <a:r>
              <a:rPr lang="en-US" sz="10399" b="1" spc="3119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つくる+届ける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9636937" y="3707607"/>
            <a:ext cx="5351709" cy="3086100"/>
            <a:chOff x="0" y="0"/>
            <a:chExt cx="1409504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09504" cy="812800"/>
            </a:xfrm>
            <a:custGeom>
              <a:avLst/>
              <a:gdLst/>
              <a:ahLst/>
              <a:cxnLst/>
              <a:rect l="l" t="t" r="r" b="b"/>
              <a:pathLst>
                <a:path w="1409504" h="812800">
                  <a:moveTo>
                    <a:pt x="73778" y="0"/>
                  </a:moveTo>
                  <a:lnTo>
                    <a:pt x="1335726" y="0"/>
                  </a:lnTo>
                  <a:cubicBezTo>
                    <a:pt x="1355293" y="0"/>
                    <a:pt x="1374058" y="7773"/>
                    <a:pt x="1387895" y="21609"/>
                  </a:cubicBezTo>
                  <a:cubicBezTo>
                    <a:pt x="1401731" y="35445"/>
                    <a:pt x="1409504" y="54211"/>
                    <a:pt x="1409504" y="73778"/>
                  </a:cubicBezTo>
                  <a:lnTo>
                    <a:pt x="1409504" y="739022"/>
                  </a:lnTo>
                  <a:cubicBezTo>
                    <a:pt x="1409504" y="779768"/>
                    <a:pt x="1376472" y="812800"/>
                    <a:pt x="1335726" y="812800"/>
                  </a:cubicBezTo>
                  <a:lnTo>
                    <a:pt x="73778" y="812800"/>
                  </a:lnTo>
                  <a:cubicBezTo>
                    <a:pt x="33031" y="812800"/>
                    <a:pt x="0" y="779768"/>
                    <a:pt x="0" y="739022"/>
                  </a:cubicBezTo>
                  <a:lnTo>
                    <a:pt x="0" y="73778"/>
                  </a:lnTo>
                  <a:cubicBezTo>
                    <a:pt x="0" y="33031"/>
                    <a:pt x="33031" y="0"/>
                    <a:pt x="73778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161925"/>
              <a:ext cx="1409504" cy="9747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014511" y="5811554"/>
            <a:ext cx="7688067" cy="86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 b="1" spc="900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●商品・サービス・お店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4658181" cy="2884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58544" y="-19130"/>
            <a:ext cx="6570911" cy="83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3種の神器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8673" y="2950192"/>
            <a:ext cx="16673962" cy="2995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8"/>
              </a:lnSpc>
            </a:pPr>
            <a:r>
              <a:rPr lang="en-US" sz="10399" b="1" spc="3119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つくる+届ける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14511" y="5811554"/>
            <a:ext cx="7688067" cy="864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 b="1" spc="900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●商品・サービス・お店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4658181" cy="2884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58544" y="-19130"/>
            <a:ext cx="6570911" cy="83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3種の神器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08673" y="2950192"/>
            <a:ext cx="16673962" cy="2995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8"/>
              </a:lnSpc>
            </a:pPr>
            <a:r>
              <a:rPr lang="en-US" sz="10399" b="1" spc="3119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つくる+届ける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14511" y="5810602"/>
            <a:ext cx="7688067" cy="866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 b="1" spc="900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●商品・サービス・お店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585422" y="5810602"/>
            <a:ext cx="7688067" cy="866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 b="1" spc="900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●誰に？・どうやって？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4658181" cy="2884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574511" y="3600450"/>
            <a:ext cx="3086100" cy="30861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D48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886406" y="3600450"/>
            <a:ext cx="3086100" cy="2700338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8A6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858544" y="-19130"/>
            <a:ext cx="6570911" cy="83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3種の神器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08673" y="2950192"/>
            <a:ext cx="16673962" cy="2995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8"/>
              </a:lnSpc>
            </a:pPr>
            <a:r>
              <a:rPr lang="en-US" sz="10399" b="1" spc="3119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つくる+届ける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014511" y="5810602"/>
            <a:ext cx="7688067" cy="866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 b="1" spc="900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●商品・サービス・お店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585422" y="5810602"/>
            <a:ext cx="7688067" cy="866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 b="1" spc="900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●誰に？・どうやって？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4658181" cy="2884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574511" y="3600450"/>
            <a:ext cx="3086100" cy="30861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D48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-85725"/>
              <a:ext cx="660400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886406" y="3600450"/>
            <a:ext cx="3086100" cy="2700338"/>
            <a:chOff x="0" y="0"/>
            <a:chExt cx="812800" cy="7112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711200"/>
            </a:xfrm>
            <a:custGeom>
              <a:avLst/>
              <a:gdLst/>
              <a:ahLst/>
              <a:cxnLst/>
              <a:rect l="l" t="t" r="r" b="b"/>
              <a:pathLst>
                <a:path w="812800" h="7112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C8A6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27000" y="168275"/>
              <a:ext cx="558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2287917" y="1473784"/>
            <a:ext cx="4971383" cy="2867058"/>
          </a:xfrm>
          <a:custGeom>
            <a:avLst/>
            <a:gdLst/>
            <a:ahLst/>
            <a:cxnLst/>
            <a:rect l="l" t="t" r="r" b="b"/>
            <a:pathLst>
              <a:path w="4971383" h="2867058">
                <a:moveTo>
                  <a:pt x="0" y="0"/>
                </a:moveTo>
                <a:lnTo>
                  <a:pt x="4971383" y="0"/>
                </a:lnTo>
                <a:lnTo>
                  <a:pt x="4971383" y="2867058"/>
                </a:lnTo>
                <a:lnTo>
                  <a:pt x="0" y="28670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57150" cap="rnd">
            <a:solidFill>
              <a:srgbClr val="F5AA1B"/>
            </a:solidFill>
            <a:prstDash val="solid"/>
            <a:round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7" name="TextBox 27"/>
          <p:cNvSpPr txBox="1"/>
          <p:nvPr/>
        </p:nvSpPr>
        <p:spPr>
          <a:xfrm>
            <a:off x="5858544" y="-19130"/>
            <a:ext cx="6570911" cy="83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3種の神器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08673" y="2950192"/>
            <a:ext cx="16673962" cy="29959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638"/>
              </a:lnSpc>
            </a:pPr>
            <a:r>
              <a:rPr lang="en-US" sz="10399" b="1" spc="3119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つくる+届ける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14511" y="5810602"/>
            <a:ext cx="7688067" cy="866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 b="1" spc="900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●商品・サービス・お店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585422" y="5810602"/>
            <a:ext cx="7688067" cy="866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en-US" sz="3000" b="1" spc="900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●誰に？・どうやって？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33375"/>
              <a:ext cx="4658181" cy="2884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2137465" y="1597862"/>
            <a:ext cx="5825946" cy="4362177"/>
          </a:xfrm>
          <a:custGeom>
            <a:avLst/>
            <a:gdLst/>
            <a:ahLst/>
            <a:cxnLst/>
            <a:rect l="l" t="t" r="r" b="b"/>
            <a:pathLst>
              <a:path w="5825946" h="4362177">
                <a:moveTo>
                  <a:pt x="0" y="0"/>
                </a:moveTo>
                <a:lnTo>
                  <a:pt x="5825947" y="0"/>
                </a:lnTo>
                <a:lnTo>
                  <a:pt x="5825947" y="4362177"/>
                </a:lnTo>
                <a:lnTo>
                  <a:pt x="0" y="4362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>
            <a:off x="2894655" y="5021263"/>
            <a:ext cx="5068757" cy="3420634"/>
          </a:xfrm>
          <a:custGeom>
            <a:avLst/>
            <a:gdLst/>
            <a:ahLst/>
            <a:cxnLst/>
            <a:rect l="l" t="t" r="r" b="b"/>
            <a:pathLst>
              <a:path w="5068757" h="3420634">
                <a:moveTo>
                  <a:pt x="0" y="0"/>
                </a:moveTo>
                <a:lnTo>
                  <a:pt x="5068757" y="0"/>
                </a:lnTo>
                <a:lnTo>
                  <a:pt x="5068757" y="3420634"/>
                </a:lnTo>
                <a:lnTo>
                  <a:pt x="0" y="34206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>
            <a:off x="11576474" y="5469749"/>
            <a:ext cx="5682826" cy="3788551"/>
          </a:xfrm>
          <a:custGeom>
            <a:avLst/>
            <a:gdLst/>
            <a:ahLst/>
            <a:cxnLst/>
            <a:rect l="l" t="t" r="r" b="b"/>
            <a:pathLst>
              <a:path w="5682826" h="3788551">
                <a:moveTo>
                  <a:pt x="0" y="0"/>
                </a:moveTo>
                <a:lnTo>
                  <a:pt x="5682826" y="0"/>
                </a:lnTo>
                <a:lnTo>
                  <a:pt x="5682826" y="3788551"/>
                </a:lnTo>
                <a:lnTo>
                  <a:pt x="0" y="37885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2000"/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5858544" y="-19130"/>
            <a:ext cx="6570911" cy="83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伊那のまゆ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72661" y="1200153"/>
            <a:ext cx="7688067" cy="3943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3000" b="1" spc="900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昭和30年代に創作。</a:t>
            </a:r>
          </a:p>
          <a:p>
            <a:pPr algn="l">
              <a:lnSpc>
                <a:spcPts val="4800"/>
              </a:lnSpc>
            </a:pPr>
            <a:r>
              <a:rPr lang="en-US" sz="3000" b="1" spc="900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今年4月、インフルエンサーが伊那のまゆを食べる動画をティックトックに投稿。動画がSNSなどで次々に投稿、拡散されて一気に話題、注文10倍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実践型ビジネス起業部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3276285" y="1190465"/>
            <a:ext cx="11735430" cy="8264090"/>
            <a:chOff x="0" y="0"/>
            <a:chExt cx="15647240" cy="11018786"/>
          </a:xfrm>
        </p:grpSpPr>
        <p:sp>
          <p:nvSpPr>
            <p:cNvPr id="22" name="Freeform 22"/>
            <p:cNvSpPr/>
            <p:nvPr/>
          </p:nvSpPr>
          <p:spPr>
            <a:xfrm>
              <a:off x="0" y="4208119"/>
              <a:ext cx="15647240" cy="4655054"/>
            </a:xfrm>
            <a:custGeom>
              <a:avLst/>
              <a:gdLst/>
              <a:ahLst/>
              <a:cxnLst/>
              <a:rect l="l" t="t" r="r" b="b"/>
              <a:pathLst>
                <a:path w="15647240" h="4655054">
                  <a:moveTo>
                    <a:pt x="0" y="0"/>
                  </a:moveTo>
                  <a:lnTo>
                    <a:pt x="15647240" y="0"/>
                  </a:lnTo>
                  <a:lnTo>
                    <a:pt x="15647240" y="4655054"/>
                  </a:lnTo>
                  <a:lnTo>
                    <a:pt x="0" y="4655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5620341" y="4111793"/>
              <a:ext cx="5527173" cy="3461392"/>
            </a:xfrm>
            <a:custGeom>
              <a:avLst/>
              <a:gdLst/>
              <a:ahLst/>
              <a:cxnLst/>
              <a:rect l="l" t="t" r="r" b="b"/>
              <a:pathLst>
                <a:path w="5527173" h="3461392">
                  <a:moveTo>
                    <a:pt x="0" y="0"/>
                  </a:moveTo>
                  <a:lnTo>
                    <a:pt x="5527173" y="0"/>
                  </a:lnTo>
                  <a:lnTo>
                    <a:pt x="5527173" y="3461392"/>
                  </a:lnTo>
                  <a:lnTo>
                    <a:pt x="0" y="3461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610829" y="1644471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1285656" y="6535646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6216585" y="0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0882491" y="6535646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10812368" y="1606146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9" name="Freeform 29"/>
            <p:cNvSpPr/>
            <p:nvPr/>
          </p:nvSpPr>
          <p:spPr>
            <a:xfrm>
              <a:off x="6054645" y="7729844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808673" y="1472920"/>
            <a:ext cx="16673962" cy="4761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442"/>
              </a:lnSpc>
            </a:pPr>
            <a:r>
              <a:rPr lang="en-US" sz="9651" b="1" spc="2895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起業部✖地域企業</a:t>
            </a:r>
          </a:p>
          <a:p>
            <a:pPr algn="ctr">
              <a:lnSpc>
                <a:spcPts val="15442"/>
              </a:lnSpc>
            </a:pPr>
            <a:r>
              <a:rPr lang="en-US" sz="9651" b="1" spc="2895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「応援」し合う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3190875" y="5175582"/>
            <a:ext cx="11906250" cy="3364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718"/>
              </a:lnSpc>
            </a:pPr>
            <a:r>
              <a:rPr lang="en-US" sz="11698" b="1" spc="584">
                <a:solidFill>
                  <a:srgbClr val="00AAC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「エール」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810500" y="4086225"/>
            <a:ext cx="2667000" cy="1438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5000" b="1" spc="250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応援する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課題➡導入のメリット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69608" y="847345"/>
            <a:ext cx="15689692" cy="720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59"/>
              </a:lnSpc>
            </a:pPr>
            <a:r>
              <a:rPr lang="en-US" sz="10287" b="1" spc="3086">
                <a:solidFill>
                  <a:srgbClr val="00AAC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問題：</a:t>
            </a:r>
          </a:p>
          <a:p>
            <a:pPr algn="l">
              <a:lnSpc>
                <a:spcPts val="16459"/>
              </a:lnSpc>
            </a:pPr>
            <a:r>
              <a:rPr lang="en-US" sz="10287" b="1" spc="3086">
                <a:solidFill>
                  <a:srgbClr val="00AAC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仕事はどれくらいの種類があると思う？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143500" y="4086225"/>
            <a:ext cx="8001000" cy="245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5000" b="1" spc="250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応援する</a:t>
            </a:r>
          </a:p>
          <a:p>
            <a:pPr algn="ctr">
              <a:lnSpc>
                <a:spcPts val="8000"/>
              </a:lnSpc>
              <a:spcBef>
                <a:spcPct val="0"/>
              </a:spcBef>
            </a:pPr>
            <a:r>
              <a:rPr lang="en-US" sz="5000" b="1" spc="250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⇒相手のことを好きになる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6" name="AutoShape 6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AutoShape 7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190875" y="4851386"/>
            <a:ext cx="11906250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3999" b="1" spc="199">
                <a:solidFill>
                  <a:srgbClr val="FFFFFF">
                    <a:alpha val="76863"/>
                  </a:srgbClr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PARTNER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90875" y="6050930"/>
            <a:ext cx="1190625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2800" spc="140">
                <a:solidFill>
                  <a:srgbClr val="FFFFFF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起業部と企業様との関わり方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24181" y="3063860"/>
            <a:ext cx="2839639" cy="190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99"/>
              </a:lnSpc>
            </a:pPr>
            <a:r>
              <a:rPr lang="en-US" sz="9999" spc="4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5486109" y="1516492"/>
            <a:ext cx="0" cy="7431734"/>
          </a:xfrm>
          <a:prstGeom prst="line">
            <a:avLst/>
          </a:prstGeom>
          <a:ln w="38100" cap="flat">
            <a:solidFill>
              <a:srgbClr val="F5AA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>
            <a:off x="12429456" y="6038245"/>
            <a:ext cx="4546850" cy="2909981"/>
          </a:xfrm>
          <a:custGeom>
            <a:avLst/>
            <a:gdLst/>
            <a:ahLst/>
            <a:cxnLst/>
            <a:rect l="l" t="t" r="r" b="b"/>
            <a:pathLst>
              <a:path w="4546850" h="2909981">
                <a:moveTo>
                  <a:pt x="0" y="0"/>
                </a:moveTo>
                <a:lnTo>
                  <a:pt x="4546850" y="0"/>
                </a:lnTo>
                <a:lnTo>
                  <a:pt x="4546850" y="2909981"/>
                </a:lnTo>
                <a:lnTo>
                  <a:pt x="0" y="29099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</a:blip>
            <a:stretch>
              <a:fillRect l="-6223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>
            <a:off x="5858544" y="1516492"/>
            <a:ext cx="6038708" cy="4030838"/>
          </a:xfrm>
          <a:custGeom>
            <a:avLst/>
            <a:gdLst/>
            <a:ahLst/>
            <a:cxnLst/>
            <a:rect l="l" t="t" r="r" b="b"/>
            <a:pathLst>
              <a:path w="6038708" h="4030838">
                <a:moveTo>
                  <a:pt x="0" y="0"/>
                </a:moveTo>
                <a:lnTo>
                  <a:pt x="6038708" y="0"/>
                </a:lnTo>
                <a:lnTo>
                  <a:pt x="6038708" y="4030837"/>
                </a:lnTo>
                <a:lnTo>
                  <a:pt x="0" y="40308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今後の展開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4310061"/>
            <a:ext cx="3804659" cy="114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3999" b="1" spc="1199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コラボ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88187" y="1440292"/>
            <a:ext cx="3647976" cy="1261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>
                <a:solidFill>
                  <a:srgbClr val="F5AA1B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QynemaLens</a:t>
            </a:r>
          </a:p>
          <a:p>
            <a:pPr algn="l">
              <a:lnSpc>
                <a:spcPts val="5039"/>
              </a:lnSpc>
              <a:spcBef>
                <a:spcPct val="0"/>
              </a:spcBef>
            </a:pPr>
            <a:r>
              <a:rPr lang="en-US" sz="3599" b="1">
                <a:solidFill>
                  <a:srgbClr val="F5AA1B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（キネマレンズ）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429456" y="2674691"/>
            <a:ext cx="4726474" cy="31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5AA1B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2024年10月に大阪で結成されたアートシティーポップバンド。女性1名・男性2名のツインボーカル編成で、結成からわずか5ヶ月にして、世界最大級のインディーズバンドコンテスト「エマージェンザ」の大阪予選（2025年2月22・23日）、大阪準決勝（5月3～6日）を突破し、2025年6月29日に開催された大阪決勝で優勝を果たした稀有のバンド。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858544" y="5262656"/>
            <a:ext cx="5853677" cy="3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6"/>
              </a:lnSpc>
            </a:pPr>
            <a:r>
              <a:rPr lang="en-US" sz="5310" b="1" spc="265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起業部×バンド</a:t>
            </a:r>
          </a:p>
          <a:p>
            <a:pPr marL="0" lvl="0" indent="0" algn="ctr">
              <a:lnSpc>
                <a:spcPts val="8496"/>
              </a:lnSpc>
              <a:spcBef>
                <a:spcPct val="0"/>
              </a:spcBef>
            </a:pPr>
            <a:r>
              <a:rPr lang="en-US" sz="5310" b="1" spc="265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地域を盛り上げる企画・広報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1978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5486109" y="1516492"/>
            <a:ext cx="0" cy="7431734"/>
          </a:xfrm>
          <a:prstGeom prst="line">
            <a:avLst/>
          </a:prstGeom>
          <a:ln w="38100" cap="flat">
            <a:solidFill>
              <a:srgbClr val="F5AA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>
            <a:off x="5858544" y="1516492"/>
            <a:ext cx="5545403" cy="3081888"/>
          </a:xfrm>
          <a:custGeom>
            <a:avLst/>
            <a:gdLst/>
            <a:ahLst/>
            <a:cxnLst/>
            <a:rect l="l" t="t" r="r" b="b"/>
            <a:pathLst>
              <a:path w="5545403" h="3081888">
                <a:moveTo>
                  <a:pt x="0" y="0"/>
                </a:moveTo>
                <a:lnTo>
                  <a:pt x="5545404" y="0"/>
                </a:lnTo>
                <a:lnTo>
                  <a:pt x="5545404" y="3081888"/>
                </a:lnTo>
                <a:lnTo>
                  <a:pt x="0" y="3081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521" r="-16549" b="-12521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>
            <a:off x="6653179" y="3057436"/>
            <a:ext cx="5051465" cy="2607819"/>
          </a:xfrm>
          <a:custGeom>
            <a:avLst/>
            <a:gdLst/>
            <a:ahLst/>
            <a:cxnLst/>
            <a:rect l="l" t="t" r="r" b="b"/>
            <a:pathLst>
              <a:path w="5051465" h="2607819">
                <a:moveTo>
                  <a:pt x="0" y="0"/>
                </a:moveTo>
                <a:lnTo>
                  <a:pt x="5051466" y="0"/>
                </a:lnTo>
                <a:lnTo>
                  <a:pt x="5051466" y="2607819"/>
                </a:lnTo>
                <a:lnTo>
                  <a:pt x="0" y="26078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Freeform 23"/>
          <p:cNvSpPr/>
          <p:nvPr/>
        </p:nvSpPr>
        <p:spPr>
          <a:xfrm>
            <a:off x="11987639" y="5453064"/>
            <a:ext cx="5271661" cy="2747853"/>
          </a:xfrm>
          <a:custGeom>
            <a:avLst/>
            <a:gdLst/>
            <a:ahLst/>
            <a:cxnLst/>
            <a:rect l="l" t="t" r="r" b="b"/>
            <a:pathLst>
              <a:path w="5271661" h="2747853">
                <a:moveTo>
                  <a:pt x="0" y="0"/>
                </a:moveTo>
                <a:lnTo>
                  <a:pt x="5271661" y="0"/>
                </a:lnTo>
                <a:lnTo>
                  <a:pt x="5271661" y="2747853"/>
                </a:lnTo>
                <a:lnTo>
                  <a:pt x="0" y="27478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4" name="Freeform 24"/>
          <p:cNvSpPr/>
          <p:nvPr/>
        </p:nvSpPr>
        <p:spPr>
          <a:xfrm>
            <a:off x="12321710" y="6517937"/>
            <a:ext cx="4937590" cy="2740363"/>
          </a:xfrm>
          <a:custGeom>
            <a:avLst/>
            <a:gdLst/>
            <a:ahLst/>
            <a:cxnLst/>
            <a:rect l="l" t="t" r="r" b="b"/>
            <a:pathLst>
              <a:path w="4937590" h="2740363">
                <a:moveTo>
                  <a:pt x="0" y="0"/>
                </a:moveTo>
                <a:lnTo>
                  <a:pt x="4937590" y="0"/>
                </a:lnTo>
                <a:lnTo>
                  <a:pt x="4937590" y="2740363"/>
                </a:lnTo>
                <a:lnTo>
                  <a:pt x="0" y="2740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今後の展開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4310061"/>
            <a:ext cx="3804659" cy="114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3999" b="1" spc="1199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コラボ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488187" y="1440292"/>
            <a:ext cx="5799813" cy="2533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9"/>
              </a:lnSpc>
            </a:pPr>
            <a:r>
              <a:rPr lang="en-US" sz="3599" b="1">
                <a:solidFill>
                  <a:srgbClr val="F5AA1B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川勝英史</a:t>
            </a:r>
          </a:p>
          <a:p>
            <a:pPr algn="l">
              <a:lnSpc>
                <a:spcPts val="5039"/>
              </a:lnSpc>
            </a:pPr>
            <a:r>
              <a:rPr lang="en-US" sz="3599" b="1">
                <a:solidFill>
                  <a:srgbClr val="F5AA1B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総合情報学部教授</a:t>
            </a:r>
          </a:p>
          <a:p>
            <a:pPr algn="l">
              <a:lnSpc>
                <a:spcPts val="3359"/>
              </a:lnSpc>
            </a:pPr>
            <a:r>
              <a:rPr lang="en-US" sz="2399" b="1">
                <a:solidFill>
                  <a:srgbClr val="F5AA1B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英国York大学CEGBI Associate Fellow</a:t>
            </a:r>
          </a:p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 b="1">
                <a:solidFill>
                  <a:srgbClr val="F5AA1B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Intel® Skills for Innovation Silver Ambassador（日本初）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858544" y="5262656"/>
            <a:ext cx="5853677" cy="3685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96"/>
              </a:lnSpc>
            </a:pPr>
            <a:r>
              <a:rPr lang="en-US" sz="5310" b="1" spc="265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マインクラフトで地域を知る。</a:t>
            </a:r>
          </a:p>
          <a:p>
            <a:pPr marL="0" lvl="0" indent="0" algn="ctr">
              <a:lnSpc>
                <a:spcPts val="8496"/>
              </a:lnSpc>
              <a:spcBef>
                <a:spcPct val="0"/>
              </a:spcBef>
            </a:pPr>
            <a:r>
              <a:rPr lang="en-US" sz="5310" b="1" spc="265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理想を描く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AutoShape 20"/>
          <p:cNvSpPr/>
          <p:nvPr/>
        </p:nvSpPr>
        <p:spPr>
          <a:xfrm flipV="1">
            <a:off x="5486109" y="1516492"/>
            <a:ext cx="0" cy="7431734"/>
          </a:xfrm>
          <a:prstGeom prst="line">
            <a:avLst/>
          </a:prstGeom>
          <a:ln w="38100" cap="flat">
            <a:solidFill>
              <a:srgbClr val="F5AA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>
            <a:off x="14141657" y="2927727"/>
            <a:ext cx="2931427" cy="1956728"/>
          </a:xfrm>
          <a:custGeom>
            <a:avLst/>
            <a:gdLst/>
            <a:ahLst/>
            <a:cxnLst/>
            <a:rect l="l" t="t" r="r" b="b"/>
            <a:pathLst>
              <a:path w="2931427" h="1956728">
                <a:moveTo>
                  <a:pt x="0" y="0"/>
                </a:moveTo>
                <a:lnTo>
                  <a:pt x="2931428" y="0"/>
                </a:lnTo>
                <a:lnTo>
                  <a:pt x="2931428" y="1956728"/>
                </a:lnTo>
                <a:lnTo>
                  <a:pt x="0" y="1956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>
            <a:off x="6146580" y="1622815"/>
            <a:ext cx="3184311" cy="4477142"/>
          </a:xfrm>
          <a:custGeom>
            <a:avLst/>
            <a:gdLst/>
            <a:ahLst/>
            <a:cxnLst/>
            <a:rect l="l" t="t" r="r" b="b"/>
            <a:pathLst>
              <a:path w="3184311" h="4477142">
                <a:moveTo>
                  <a:pt x="0" y="0"/>
                </a:moveTo>
                <a:lnTo>
                  <a:pt x="3184312" y="0"/>
                </a:lnTo>
                <a:lnTo>
                  <a:pt x="3184312" y="4477142"/>
                </a:lnTo>
                <a:lnTo>
                  <a:pt x="0" y="44771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協力業者様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4310061"/>
            <a:ext cx="3804659" cy="1143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3999" b="1" spc="1199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相談役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778567" y="1556140"/>
            <a:ext cx="5828804" cy="1144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F5AA1B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一般社団法人アナザーステージ</a:t>
            </a:r>
          </a:p>
          <a:p>
            <a:pPr algn="l">
              <a:lnSpc>
                <a:spcPts val="4619"/>
              </a:lnSpc>
              <a:spcBef>
                <a:spcPct val="0"/>
              </a:spcBef>
            </a:pPr>
            <a:r>
              <a:rPr lang="en-US" sz="3299" b="1">
                <a:solidFill>
                  <a:srgbClr val="F5AA1B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代表理事 渡部正嗣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78567" y="2708652"/>
            <a:ext cx="3984172" cy="3171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5AA1B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公立中熱血教師を経て、娘の不登校を機に“支配と操縦の教育”を疑問視。校長として新たな学校経営を探究しつつ【不登校応援団アナザーステージ】を設立。24年に校長を辞職し、不登校の学び直しを支援する事業を起業。不登校理解、新たな学校教育の在り方など、教員・保護者・市民向け研修展開中。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155451" y="6089216"/>
            <a:ext cx="7246231" cy="33653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43"/>
              </a:lnSpc>
              <a:spcBef>
                <a:spcPct val="0"/>
              </a:spcBef>
            </a:pPr>
            <a:r>
              <a:rPr lang="en-US" sz="1530" b="1">
                <a:solidFill>
                  <a:srgbClr val="F5AA1B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1994年 文科省REXプログラム（海外派遣制度）でオーストラリアへ派遣（2年間）</a:t>
            </a:r>
          </a:p>
          <a:p>
            <a:pPr algn="l">
              <a:lnSpc>
                <a:spcPts val="2143"/>
              </a:lnSpc>
              <a:spcBef>
                <a:spcPct val="0"/>
              </a:spcBef>
            </a:pPr>
            <a:r>
              <a:rPr lang="en-US" sz="1530" b="1">
                <a:solidFill>
                  <a:srgbClr val="F5AA1B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2006年 小中学校修学旅行ウェブコンテスト 文部科学大臣賞受賞</a:t>
            </a:r>
          </a:p>
          <a:p>
            <a:pPr algn="l">
              <a:lnSpc>
                <a:spcPts val="2143"/>
              </a:lnSpc>
              <a:spcBef>
                <a:spcPct val="0"/>
              </a:spcBef>
            </a:pPr>
            <a:r>
              <a:rPr lang="en-US" sz="1530" b="1">
                <a:solidFill>
                  <a:srgbClr val="F5AA1B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2011年 ICT夢コンテスト 文部科学大臣賞受賞</a:t>
            </a:r>
          </a:p>
          <a:p>
            <a:pPr algn="l">
              <a:lnSpc>
                <a:spcPts val="2143"/>
              </a:lnSpc>
              <a:spcBef>
                <a:spcPct val="0"/>
              </a:spcBef>
            </a:pPr>
            <a:r>
              <a:rPr lang="en-US" sz="1530" b="1">
                <a:solidFill>
                  <a:srgbClr val="F5AA1B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2012年 島根県教育庁教育指導課 指導主事</a:t>
            </a:r>
          </a:p>
          <a:p>
            <a:pPr algn="l">
              <a:lnSpc>
                <a:spcPts val="2143"/>
              </a:lnSpc>
              <a:spcBef>
                <a:spcPct val="0"/>
              </a:spcBef>
            </a:pPr>
            <a:r>
              <a:rPr lang="en-US" sz="1530" b="1">
                <a:solidFill>
                  <a:srgbClr val="F5AA1B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2015年 島根県教育センター 指導主事 文科省中教審外国語ワーキング委員</a:t>
            </a:r>
          </a:p>
          <a:p>
            <a:pPr algn="l">
              <a:lnSpc>
                <a:spcPts val="2143"/>
              </a:lnSpc>
              <a:spcBef>
                <a:spcPct val="0"/>
              </a:spcBef>
            </a:pPr>
            <a:r>
              <a:rPr lang="en-US" sz="1530" b="1">
                <a:solidFill>
                  <a:srgbClr val="F5AA1B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2016年 安来市立第三中学校 教頭 文科省学習指導要領改訂委員、解説執筆委員</a:t>
            </a:r>
          </a:p>
          <a:p>
            <a:pPr algn="l">
              <a:lnSpc>
                <a:spcPts val="2143"/>
              </a:lnSpc>
              <a:spcBef>
                <a:spcPct val="0"/>
              </a:spcBef>
            </a:pPr>
            <a:r>
              <a:rPr lang="en-US" sz="1530" b="1">
                <a:solidFill>
                  <a:srgbClr val="F5AA1B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2017年 東京書籍New Horizon 英語教科書執筆委員</a:t>
            </a:r>
          </a:p>
          <a:p>
            <a:pPr algn="l">
              <a:lnSpc>
                <a:spcPts val="2143"/>
              </a:lnSpc>
              <a:spcBef>
                <a:spcPct val="0"/>
              </a:spcBef>
            </a:pPr>
            <a:r>
              <a:rPr lang="en-US" sz="1530" b="1">
                <a:solidFill>
                  <a:srgbClr val="F5AA1B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2018年 島根県教育庁隠岐教育事務所 企画幹</a:t>
            </a:r>
          </a:p>
          <a:p>
            <a:pPr algn="l">
              <a:lnSpc>
                <a:spcPts val="2143"/>
              </a:lnSpc>
              <a:spcBef>
                <a:spcPct val="0"/>
              </a:spcBef>
            </a:pPr>
            <a:r>
              <a:rPr lang="en-US" sz="1530" b="1">
                <a:solidFill>
                  <a:srgbClr val="F5AA1B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2021年 隠岐の島町立都万中学校 校長</a:t>
            </a:r>
          </a:p>
          <a:p>
            <a:pPr algn="l">
              <a:lnSpc>
                <a:spcPts val="2143"/>
              </a:lnSpc>
              <a:spcBef>
                <a:spcPct val="0"/>
              </a:spcBef>
            </a:pPr>
            <a:r>
              <a:rPr lang="en-US" sz="1530" b="1">
                <a:solidFill>
                  <a:srgbClr val="F5AA1B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2023年 一般社団法人アナザーステージ設立</a:t>
            </a:r>
          </a:p>
          <a:p>
            <a:pPr algn="l">
              <a:lnSpc>
                <a:spcPts val="2143"/>
              </a:lnSpc>
              <a:spcBef>
                <a:spcPct val="0"/>
              </a:spcBef>
            </a:pPr>
            <a:r>
              <a:rPr lang="en-US" sz="1530" b="1">
                <a:solidFill>
                  <a:srgbClr val="F5AA1B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2024年 都万中学校校長を辞職</a:t>
            </a:r>
          </a:p>
          <a:p>
            <a:pPr algn="l">
              <a:lnSpc>
                <a:spcPts val="2143"/>
              </a:lnSpc>
              <a:spcBef>
                <a:spcPct val="0"/>
              </a:spcBef>
            </a:pPr>
            <a:r>
              <a:rPr lang="en-US" sz="1530" b="1">
                <a:solidFill>
                  <a:srgbClr val="F5AA1B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2024年 オンライン不登校サポートカゼマチ設立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2764574" y="1320237"/>
            <a:ext cx="11735430" cy="8264090"/>
            <a:chOff x="0" y="0"/>
            <a:chExt cx="15647240" cy="11018786"/>
          </a:xfrm>
        </p:grpSpPr>
        <p:sp>
          <p:nvSpPr>
            <p:cNvPr id="21" name="Freeform 21"/>
            <p:cNvSpPr/>
            <p:nvPr/>
          </p:nvSpPr>
          <p:spPr>
            <a:xfrm>
              <a:off x="0" y="4208119"/>
              <a:ext cx="15647240" cy="4655054"/>
            </a:xfrm>
            <a:custGeom>
              <a:avLst/>
              <a:gdLst/>
              <a:ahLst/>
              <a:cxnLst/>
              <a:rect l="l" t="t" r="r" b="b"/>
              <a:pathLst>
                <a:path w="15647240" h="4655054">
                  <a:moveTo>
                    <a:pt x="0" y="0"/>
                  </a:moveTo>
                  <a:lnTo>
                    <a:pt x="15647240" y="0"/>
                  </a:lnTo>
                  <a:lnTo>
                    <a:pt x="15647240" y="4655054"/>
                  </a:lnTo>
                  <a:lnTo>
                    <a:pt x="0" y="4655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5620341" y="4111793"/>
              <a:ext cx="5527173" cy="3461392"/>
            </a:xfrm>
            <a:custGeom>
              <a:avLst/>
              <a:gdLst/>
              <a:ahLst/>
              <a:cxnLst/>
              <a:rect l="l" t="t" r="r" b="b"/>
              <a:pathLst>
                <a:path w="5527173" h="3461392">
                  <a:moveTo>
                    <a:pt x="0" y="0"/>
                  </a:moveTo>
                  <a:lnTo>
                    <a:pt x="5527173" y="0"/>
                  </a:lnTo>
                  <a:lnTo>
                    <a:pt x="5527173" y="3461392"/>
                  </a:lnTo>
                  <a:lnTo>
                    <a:pt x="0" y="3461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1610829" y="1644471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1285656" y="6535646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6216585" y="0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0882491" y="6535646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Freeform 27"/>
            <p:cNvSpPr/>
            <p:nvPr/>
          </p:nvSpPr>
          <p:spPr>
            <a:xfrm>
              <a:off x="10812368" y="1606146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6054645" y="7729844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9" name="Freeform 29"/>
          <p:cNvSpPr/>
          <p:nvPr/>
        </p:nvSpPr>
        <p:spPr>
          <a:xfrm>
            <a:off x="6018399" y="2017899"/>
            <a:ext cx="6251202" cy="6251202"/>
          </a:xfrm>
          <a:custGeom>
            <a:avLst/>
            <a:gdLst/>
            <a:ahLst/>
            <a:cxnLst/>
            <a:rect l="l" t="t" r="r" b="b"/>
            <a:pathLst>
              <a:path w="6251202" h="6251202">
                <a:moveTo>
                  <a:pt x="0" y="0"/>
                </a:moveTo>
                <a:lnTo>
                  <a:pt x="6251202" y="0"/>
                </a:lnTo>
                <a:lnTo>
                  <a:pt x="6251202" y="6251202"/>
                </a:lnTo>
                <a:lnTo>
                  <a:pt x="0" y="62512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8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0" name="TextBox 30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エールシステム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7627451" y="4591556"/>
            <a:ext cx="3208003" cy="9387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319"/>
              </a:lnSpc>
              <a:spcBef>
                <a:spcPct val="0"/>
              </a:spcBef>
            </a:pPr>
            <a:r>
              <a:rPr lang="en-US" sz="5199" b="1" spc="1559" dirty="0" err="1">
                <a:solidFill>
                  <a:srgbClr val="FFC000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起業部</a:t>
            </a:r>
            <a:endParaRPr lang="en-US" sz="5199" b="1" spc="1559" dirty="0">
              <a:solidFill>
                <a:srgbClr val="FFC000"/>
              </a:solidFill>
              <a:latin typeface="セザンヌ Bold"/>
              <a:ea typeface="セザンヌ Bold"/>
              <a:cs typeface="セザンヌ Bold"/>
              <a:sym typeface="セザンヌ Bold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2421169" y="5424918"/>
            <a:ext cx="3342326" cy="723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  <a:spcBef>
                <a:spcPct val="0"/>
              </a:spcBef>
            </a:pPr>
            <a:r>
              <a:rPr lang="en-US" sz="3999" b="1" spc="1199" dirty="0" err="1">
                <a:solidFill>
                  <a:schemeClr val="accent5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メンタ</a:t>
            </a:r>
            <a:r>
              <a:rPr lang="en-US" sz="3999" b="1" spc="1199" dirty="0">
                <a:solidFill>
                  <a:schemeClr val="accent5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ー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421169" y="2284030"/>
            <a:ext cx="4009189" cy="723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  <a:spcBef>
                <a:spcPct val="0"/>
              </a:spcBef>
            </a:pPr>
            <a:r>
              <a:rPr lang="en-US" sz="3999" b="1" spc="1199" dirty="0" err="1">
                <a:solidFill>
                  <a:schemeClr val="accent5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パートナ</a:t>
            </a:r>
            <a:r>
              <a:rPr lang="en-US" sz="3999" b="1" spc="1199" dirty="0">
                <a:solidFill>
                  <a:schemeClr val="accent5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ー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5858544" y="7650368"/>
            <a:ext cx="7696948" cy="6331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499" b="1" spc="1049" dirty="0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(</a:t>
            </a:r>
            <a:r>
              <a:rPr lang="en-US" sz="3499" b="1" spc="1049" dirty="0" err="1">
                <a:solidFill>
                  <a:schemeClr val="accent5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一社</a:t>
            </a:r>
            <a:r>
              <a:rPr lang="en-US" sz="3499" b="1" spc="1049" dirty="0">
                <a:solidFill>
                  <a:schemeClr val="accent5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)</a:t>
            </a:r>
            <a:r>
              <a:rPr lang="en-US" sz="3499" b="1" spc="1049" dirty="0" err="1">
                <a:solidFill>
                  <a:schemeClr val="accent5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全国高校起業部</a:t>
            </a:r>
            <a:endParaRPr lang="en-US" sz="3499" b="1" spc="1049" dirty="0">
              <a:solidFill>
                <a:schemeClr val="accent5"/>
              </a:solidFill>
              <a:latin typeface="セザンヌ Bold"/>
              <a:ea typeface="セザンヌ Bold"/>
              <a:cs typeface="セザンヌ Bold"/>
              <a:sym typeface="セザンヌ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014204" y="2284030"/>
            <a:ext cx="3301703" cy="1544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  <a:spcBef>
                <a:spcPct val="0"/>
              </a:spcBef>
            </a:pPr>
            <a:r>
              <a:rPr lang="en-US" sz="3999" b="1" spc="1199" dirty="0" err="1">
                <a:solidFill>
                  <a:schemeClr val="accent5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スポンサ</a:t>
            </a:r>
            <a:r>
              <a:rPr lang="en-US" sz="3999" b="1" spc="1199" dirty="0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ー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014204" y="5424918"/>
            <a:ext cx="2057618" cy="723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  <a:spcBef>
                <a:spcPct val="0"/>
              </a:spcBef>
            </a:pPr>
            <a:r>
              <a:rPr lang="en-US" sz="3999" b="1" spc="1199" dirty="0" err="1">
                <a:solidFill>
                  <a:schemeClr val="accent5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講師</a:t>
            </a:r>
            <a:endParaRPr lang="en-US" sz="3999" b="1" spc="1199" dirty="0">
              <a:solidFill>
                <a:schemeClr val="accent5"/>
              </a:solidFill>
              <a:latin typeface="セザンヌ Bold"/>
              <a:ea typeface="セザンヌ Bold"/>
              <a:cs typeface="セザンヌ Bold"/>
              <a:sym typeface="セザンヌ Bold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7600285" y="924864"/>
            <a:ext cx="4435594" cy="723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  <a:spcBef>
                <a:spcPct val="0"/>
              </a:spcBef>
            </a:pPr>
            <a:r>
              <a:rPr lang="en-US" sz="3999" b="1" spc="1199" dirty="0" err="1">
                <a:solidFill>
                  <a:schemeClr val="accent5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クライアント</a:t>
            </a:r>
            <a:endParaRPr lang="en-US" sz="3999" b="1" spc="1199" dirty="0">
              <a:solidFill>
                <a:schemeClr val="accent5"/>
              </a:solidFill>
              <a:latin typeface="セザンヌ Bold"/>
              <a:ea typeface="セザンヌ Bold"/>
              <a:cs typeface="セザンヌ Bold"/>
              <a:sym typeface="セザンヌ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7336747" y="8415655"/>
            <a:ext cx="4478961" cy="1037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700" b="1" spc="135" dirty="0">
                <a:solidFill>
                  <a:schemeClr val="accent5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・</a:t>
            </a:r>
            <a:r>
              <a:rPr lang="en-US" sz="2700" b="1" spc="135" dirty="0" err="1">
                <a:solidFill>
                  <a:schemeClr val="accent5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全国ネットワーク構築</a:t>
            </a:r>
            <a:endParaRPr lang="en-US" sz="2700" b="1" spc="135" dirty="0">
              <a:solidFill>
                <a:schemeClr val="accent5"/>
              </a:solidFill>
              <a:latin typeface="セザンヌ Bold"/>
              <a:ea typeface="セザンヌ Bold"/>
              <a:cs typeface="セザンヌ Bold"/>
              <a:sym typeface="セザンヌ Bold"/>
            </a:endParaRPr>
          </a:p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2700" b="1" spc="135" dirty="0">
                <a:solidFill>
                  <a:schemeClr val="accent5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・</a:t>
            </a:r>
            <a:r>
              <a:rPr lang="en-US" sz="2700" b="1" spc="135" dirty="0" err="1">
                <a:solidFill>
                  <a:schemeClr val="accent5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運営支援</a:t>
            </a:r>
            <a:endParaRPr lang="en-US" sz="2700" b="1" spc="135" dirty="0">
              <a:solidFill>
                <a:schemeClr val="accent5"/>
              </a:solidFill>
              <a:latin typeface="セザンヌ Bold"/>
              <a:ea typeface="セザンヌ Bold"/>
              <a:cs typeface="セザンヌ Bold"/>
              <a:sym typeface="セザンヌ Bold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2782841" y="3425189"/>
            <a:ext cx="4478961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700" b="1" spc="135">
                <a:solidFill>
                  <a:srgbClr val="00AAC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・活動資金提供</a:t>
            </a:r>
          </a:p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2700" b="1" spc="135">
                <a:solidFill>
                  <a:srgbClr val="00AAC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・広報・PR効果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278447" y="6491924"/>
            <a:ext cx="8023221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700" b="1" spc="135">
                <a:solidFill>
                  <a:srgbClr val="00AAC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・起業部活動の伴走支援</a:t>
            </a:r>
          </a:p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2700" b="1" spc="135">
                <a:solidFill>
                  <a:srgbClr val="00AAC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・外部リソース・ネットワークの紹介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2782841" y="6447270"/>
            <a:ext cx="4478961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700" b="1" spc="135" dirty="0">
                <a:solidFill>
                  <a:srgbClr val="00AAC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・</a:t>
            </a:r>
            <a:r>
              <a:rPr lang="en-US" sz="2700" b="1" spc="135" dirty="0" err="1">
                <a:solidFill>
                  <a:srgbClr val="00AAC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スキル・マインド教育</a:t>
            </a:r>
            <a:endParaRPr lang="en-US" sz="2700" b="1" spc="135" dirty="0">
              <a:solidFill>
                <a:srgbClr val="00AACF"/>
              </a:solidFill>
              <a:latin typeface="セザンヌ Bold"/>
              <a:ea typeface="セザンヌ Bold"/>
              <a:cs typeface="セザンヌ Bold"/>
              <a:sym typeface="セザンヌ Bold"/>
            </a:endParaRPr>
          </a:p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2700" b="1" spc="135" dirty="0">
                <a:solidFill>
                  <a:srgbClr val="00AAC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・</a:t>
            </a:r>
            <a:r>
              <a:rPr lang="en-US" sz="2700" b="1" spc="135" dirty="0" err="1">
                <a:solidFill>
                  <a:srgbClr val="00AAC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ブランド力向上</a:t>
            </a:r>
            <a:endParaRPr lang="en-US" sz="2700" b="1" spc="135" dirty="0">
              <a:solidFill>
                <a:srgbClr val="00AACF"/>
              </a:solidFill>
              <a:latin typeface="セザンヌ Bold"/>
              <a:ea typeface="セザンヌ Bold"/>
              <a:cs typeface="セザンヌ Bold"/>
              <a:sym typeface="セザンヌ Bold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2278447" y="3425189"/>
            <a:ext cx="5097806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700" b="1" spc="135">
                <a:solidFill>
                  <a:srgbClr val="00AAC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・ビジネスコンテンツの提供</a:t>
            </a:r>
          </a:p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2700" b="1" spc="135">
                <a:solidFill>
                  <a:srgbClr val="00AAC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・共同プロジェクト推進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7376253" y="1942742"/>
            <a:ext cx="5097806" cy="1323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2700" b="1" spc="135">
                <a:solidFill>
                  <a:srgbClr val="00AAC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・ビジネスの機会の提供</a:t>
            </a:r>
          </a:p>
          <a:p>
            <a:pPr marL="0" lvl="0" indent="0" algn="l">
              <a:lnSpc>
                <a:spcPts val="4320"/>
              </a:lnSpc>
              <a:spcBef>
                <a:spcPct val="0"/>
              </a:spcBef>
            </a:pPr>
            <a:r>
              <a:rPr lang="en-US" sz="2700" b="1" spc="135">
                <a:solidFill>
                  <a:srgbClr val="00AAC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・お仕事の依頼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76285" y="1190465"/>
            <a:ext cx="11735430" cy="8264090"/>
            <a:chOff x="0" y="0"/>
            <a:chExt cx="15647240" cy="11018786"/>
          </a:xfrm>
        </p:grpSpPr>
        <p:sp>
          <p:nvSpPr>
            <p:cNvPr id="6" name="Freeform 6"/>
            <p:cNvSpPr/>
            <p:nvPr/>
          </p:nvSpPr>
          <p:spPr>
            <a:xfrm>
              <a:off x="0" y="4208119"/>
              <a:ext cx="15647240" cy="4655054"/>
            </a:xfrm>
            <a:custGeom>
              <a:avLst/>
              <a:gdLst/>
              <a:ahLst/>
              <a:cxnLst/>
              <a:rect l="l" t="t" r="r" b="b"/>
              <a:pathLst>
                <a:path w="15647240" h="4655054">
                  <a:moveTo>
                    <a:pt x="0" y="0"/>
                  </a:moveTo>
                  <a:lnTo>
                    <a:pt x="15647240" y="0"/>
                  </a:lnTo>
                  <a:lnTo>
                    <a:pt x="15647240" y="4655054"/>
                  </a:lnTo>
                  <a:lnTo>
                    <a:pt x="0" y="4655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999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620341" y="4111793"/>
              <a:ext cx="5527173" cy="3461392"/>
            </a:xfrm>
            <a:custGeom>
              <a:avLst/>
              <a:gdLst/>
              <a:ahLst/>
              <a:cxnLst/>
              <a:rect l="l" t="t" r="r" b="b"/>
              <a:pathLst>
                <a:path w="5527173" h="3461392">
                  <a:moveTo>
                    <a:pt x="0" y="0"/>
                  </a:moveTo>
                  <a:lnTo>
                    <a:pt x="5527173" y="0"/>
                  </a:lnTo>
                  <a:lnTo>
                    <a:pt x="5527173" y="3461392"/>
                  </a:lnTo>
                  <a:lnTo>
                    <a:pt x="0" y="3461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7999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10829" y="1644471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285656" y="6535646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6216585" y="0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0882491" y="6535646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0812368" y="1606146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054645" y="7729844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7999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21" name="AutoShape 21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AutoShape 22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24" name="AutoShape 24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27" name="AutoShape 27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AutoShape 28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ネットワーク再構築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229166" y="4188081"/>
            <a:ext cx="1894755" cy="294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6000" b="1" spc="1800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学生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4334805" y="3587747"/>
            <a:ext cx="1894755" cy="294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6000" b="1" spc="1800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企業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513688" y="1026466"/>
            <a:ext cx="1894755" cy="294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6000" b="1" spc="1800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地域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276285" y="1190465"/>
            <a:ext cx="11735430" cy="8264090"/>
            <a:chOff x="0" y="0"/>
            <a:chExt cx="15647240" cy="11018786"/>
          </a:xfrm>
        </p:grpSpPr>
        <p:sp>
          <p:nvSpPr>
            <p:cNvPr id="6" name="Freeform 6"/>
            <p:cNvSpPr/>
            <p:nvPr/>
          </p:nvSpPr>
          <p:spPr>
            <a:xfrm>
              <a:off x="0" y="4208119"/>
              <a:ext cx="15647240" cy="4655054"/>
            </a:xfrm>
            <a:custGeom>
              <a:avLst/>
              <a:gdLst/>
              <a:ahLst/>
              <a:cxnLst/>
              <a:rect l="l" t="t" r="r" b="b"/>
              <a:pathLst>
                <a:path w="15647240" h="4655054">
                  <a:moveTo>
                    <a:pt x="0" y="0"/>
                  </a:moveTo>
                  <a:lnTo>
                    <a:pt x="15647240" y="0"/>
                  </a:lnTo>
                  <a:lnTo>
                    <a:pt x="15647240" y="4655054"/>
                  </a:lnTo>
                  <a:lnTo>
                    <a:pt x="0" y="46550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15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Freeform 7"/>
            <p:cNvSpPr/>
            <p:nvPr/>
          </p:nvSpPr>
          <p:spPr>
            <a:xfrm>
              <a:off x="5620341" y="4111793"/>
              <a:ext cx="5527173" cy="3461392"/>
            </a:xfrm>
            <a:custGeom>
              <a:avLst/>
              <a:gdLst/>
              <a:ahLst/>
              <a:cxnLst/>
              <a:rect l="l" t="t" r="r" b="b"/>
              <a:pathLst>
                <a:path w="5527173" h="3461392">
                  <a:moveTo>
                    <a:pt x="0" y="0"/>
                  </a:moveTo>
                  <a:lnTo>
                    <a:pt x="5527173" y="0"/>
                  </a:lnTo>
                  <a:lnTo>
                    <a:pt x="5527173" y="3461392"/>
                  </a:lnTo>
                  <a:lnTo>
                    <a:pt x="0" y="34613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alphaModFix amt="15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1610829" y="1644471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1285656" y="6535646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6216585" y="0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10882491" y="6535646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0812368" y="1606146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6054645" y="7729844"/>
              <a:ext cx="4334685" cy="3288942"/>
            </a:xfrm>
            <a:custGeom>
              <a:avLst/>
              <a:gdLst/>
              <a:ahLst/>
              <a:cxnLst/>
              <a:rect l="l" t="t" r="r" b="b"/>
              <a:pathLst>
                <a:path w="4334685" h="3288942">
                  <a:moveTo>
                    <a:pt x="0" y="0"/>
                  </a:moveTo>
                  <a:lnTo>
                    <a:pt x="4334685" y="0"/>
                  </a:lnTo>
                  <a:lnTo>
                    <a:pt x="4334685" y="3288942"/>
                  </a:lnTo>
                  <a:lnTo>
                    <a:pt x="0" y="32889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15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21" name="AutoShape 21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2" name="AutoShape 22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24" name="AutoShape 24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5" name="AutoShape 25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27" name="AutoShape 27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8" name="AutoShape 28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ネットワーク再構築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7848173" y="1402263"/>
            <a:ext cx="3424213" cy="202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71"/>
              </a:lnSpc>
              <a:spcBef>
                <a:spcPct val="0"/>
              </a:spcBef>
            </a:pPr>
            <a:r>
              <a:rPr lang="en-US" sz="7107" b="1" spc="2132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学生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352437" y="3974303"/>
            <a:ext cx="2415684" cy="202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71"/>
              </a:lnSpc>
              <a:spcBef>
                <a:spcPct val="0"/>
              </a:spcBef>
            </a:pPr>
            <a:r>
              <a:rPr lang="en-US" sz="7107" b="1" spc="2132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企業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286571" y="6546344"/>
            <a:ext cx="2547416" cy="202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71"/>
              </a:lnSpc>
              <a:spcBef>
                <a:spcPct val="0"/>
              </a:spcBef>
            </a:pPr>
            <a:r>
              <a:rPr lang="en-US" sz="7107" b="1" spc="2132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地域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848173" y="2688283"/>
            <a:ext cx="3424213" cy="202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71"/>
              </a:lnSpc>
              <a:spcBef>
                <a:spcPct val="0"/>
              </a:spcBef>
            </a:pPr>
            <a:r>
              <a:rPr lang="en-US" sz="7107" b="1" spc="2132">
                <a:solidFill>
                  <a:srgbClr val="4B4B4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×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848173" y="5260324"/>
            <a:ext cx="3424213" cy="2026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371"/>
              </a:lnSpc>
              <a:spcBef>
                <a:spcPct val="0"/>
              </a:spcBef>
            </a:pPr>
            <a:r>
              <a:rPr lang="en-US" sz="7107" b="1" spc="2132">
                <a:solidFill>
                  <a:srgbClr val="4B4B4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×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43773" y="3267065"/>
            <a:ext cx="8400455" cy="25622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399"/>
              </a:lnSpc>
              <a:spcBef>
                <a:spcPct val="0"/>
              </a:spcBef>
            </a:pPr>
            <a:r>
              <a:rPr lang="en-US" sz="8999" b="1" spc="449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夢を実現する力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課題➡導入のメリット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91654" y="2388561"/>
            <a:ext cx="10704692" cy="4338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60"/>
              </a:lnSpc>
            </a:pPr>
            <a:r>
              <a:rPr lang="en-US" sz="8787" b="1" spc="2636">
                <a:solidFill>
                  <a:srgbClr val="00AAC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社会保険労務士</a:t>
            </a:r>
          </a:p>
          <a:p>
            <a:pPr algn="ctr">
              <a:lnSpc>
                <a:spcPts val="14060"/>
              </a:lnSpc>
            </a:pPr>
            <a:r>
              <a:rPr lang="en-US" sz="8787" b="1" spc="2636">
                <a:solidFill>
                  <a:srgbClr val="00AAC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（社労士）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課題➡導入のメリット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69608" y="847345"/>
            <a:ext cx="15689692" cy="720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59"/>
              </a:lnSpc>
            </a:pPr>
            <a:r>
              <a:rPr lang="en-US" sz="10287" b="1" spc="3086">
                <a:solidFill>
                  <a:srgbClr val="00AAC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A.700種類</a:t>
            </a:r>
          </a:p>
          <a:p>
            <a:pPr algn="l">
              <a:lnSpc>
                <a:spcPts val="16459"/>
              </a:lnSpc>
            </a:pPr>
            <a:r>
              <a:rPr lang="en-US" sz="10287" b="1" spc="3086">
                <a:solidFill>
                  <a:srgbClr val="00AAC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B.4,000種類</a:t>
            </a:r>
          </a:p>
          <a:p>
            <a:pPr algn="l">
              <a:lnSpc>
                <a:spcPts val="16459"/>
              </a:lnSpc>
            </a:pPr>
            <a:r>
              <a:rPr lang="en-US" sz="10287" b="1" spc="3086">
                <a:solidFill>
                  <a:srgbClr val="00AAC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C.1万8,000種類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2680746" y="2937459"/>
            <a:ext cx="5648825" cy="3182990"/>
          </a:xfrm>
          <a:custGeom>
            <a:avLst/>
            <a:gdLst/>
            <a:ahLst/>
            <a:cxnLst/>
            <a:rect l="l" t="t" r="r" b="b"/>
            <a:pathLst>
              <a:path w="5648825" h="3182990">
                <a:moveTo>
                  <a:pt x="0" y="0"/>
                </a:moveTo>
                <a:lnTo>
                  <a:pt x="5648825" y="0"/>
                </a:lnTo>
                <a:lnTo>
                  <a:pt x="5648825" y="3182990"/>
                </a:lnTo>
                <a:lnTo>
                  <a:pt x="0" y="3182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>
            <a:off x="6319588" y="6364957"/>
            <a:ext cx="5648825" cy="3182990"/>
          </a:xfrm>
          <a:custGeom>
            <a:avLst/>
            <a:gdLst/>
            <a:ahLst/>
            <a:cxnLst/>
            <a:rect l="l" t="t" r="r" b="b"/>
            <a:pathLst>
              <a:path w="5648825" h="3182990">
                <a:moveTo>
                  <a:pt x="0" y="0"/>
                </a:moveTo>
                <a:lnTo>
                  <a:pt x="5648824" y="0"/>
                </a:lnTo>
                <a:lnTo>
                  <a:pt x="5648824" y="3182990"/>
                </a:lnTo>
                <a:lnTo>
                  <a:pt x="0" y="31829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>
            <a:off x="9946968" y="2937459"/>
            <a:ext cx="5671747" cy="3182990"/>
          </a:xfrm>
          <a:custGeom>
            <a:avLst/>
            <a:gdLst/>
            <a:ahLst/>
            <a:cxnLst/>
            <a:rect l="l" t="t" r="r" b="b"/>
            <a:pathLst>
              <a:path w="5671747" h="3182990">
                <a:moveTo>
                  <a:pt x="0" y="0"/>
                </a:moveTo>
                <a:lnTo>
                  <a:pt x="5671747" y="0"/>
                </a:lnTo>
                <a:lnTo>
                  <a:pt x="5671747" y="3182990"/>
                </a:lnTo>
                <a:lnTo>
                  <a:pt x="0" y="31829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課題➡導入のメリット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718096"/>
            <a:ext cx="16230600" cy="1834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1"/>
              </a:lnSpc>
            </a:pPr>
            <a:r>
              <a:rPr lang="en-US" sz="6388" b="1" spc="657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アニメとゲームが好きすぎて・・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2680746" y="2937459"/>
            <a:ext cx="5648825" cy="3182990"/>
          </a:xfrm>
          <a:custGeom>
            <a:avLst/>
            <a:gdLst/>
            <a:ahLst/>
            <a:cxnLst/>
            <a:rect l="l" t="t" r="r" b="b"/>
            <a:pathLst>
              <a:path w="5648825" h="3182990">
                <a:moveTo>
                  <a:pt x="0" y="0"/>
                </a:moveTo>
                <a:lnTo>
                  <a:pt x="5648825" y="0"/>
                </a:lnTo>
                <a:lnTo>
                  <a:pt x="5648825" y="3182990"/>
                </a:lnTo>
                <a:lnTo>
                  <a:pt x="0" y="3182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>
            <a:off x="6319588" y="6364957"/>
            <a:ext cx="5648825" cy="3182990"/>
          </a:xfrm>
          <a:custGeom>
            <a:avLst/>
            <a:gdLst/>
            <a:ahLst/>
            <a:cxnLst/>
            <a:rect l="l" t="t" r="r" b="b"/>
            <a:pathLst>
              <a:path w="5648825" h="3182990">
                <a:moveTo>
                  <a:pt x="0" y="0"/>
                </a:moveTo>
                <a:lnTo>
                  <a:pt x="5648824" y="0"/>
                </a:lnTo>
                <a:lnTo>
                  <a:pt x="5648824" y="3182990"/>
                </a:lnTo>
                <a:lnTo>
                  <a:pt x="0" y="3182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3000"/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>
            <a:off x="9946968" y="2937459"/>
            <a:ext cx="5671747" cy="3182990"/>
          </a:xfrm>
          <a:custGeom>
            <a:avLst/>
            <a:gdLst/>
            <a:ahLst/>
            <a:cxnLst/>
            <a:rect l="l" t="t" r="r" b="b"/>
            <a:pathLst>
              <a:path w="5671747" h="3182990">
                <a:moveTo>
                  <a:pt x="0" y="0"/>
                </a:moveTo>
                <a:lnTo>
                  <a:pt x="5671747" y="0"/>
                </a:lnTo>
                <a:lnTo>
                  <a:pt x="5671747" y="3182990"/>
                </a:lnTo>
                <a:lnTo>
                  <a:pt x="0" y="31829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7000"/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課題➡導入のメリット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718096"/>
            <a:ext cx="16230600" cy="18344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1"/>
              </a:lnSpc>
            </a:pPr>
            <a:r>
              <a:rPr lang="en-US" sz="6388" b="1" spc="657">
                <a:solidFill>
                  <a:srgbClr val="F5AA1B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アニメとゲームが好きすぎて・・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28700" y="3360430"/>
            <a:ext cx="15947606" cy="244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580"/>
              </a:lnSpc>
            </a:pPr>
            <a:r>
              <a:rPr lang="en-US" sz="8487" b="1" spc="2546">
                <a:solidFill>
                  <a:srgbClr val="00AAC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社労士×</a:t>
            </a:r>
            <a:r>
              <a:rPr lang="en-US" sz="8487" b="1" spc="2546">
                <a:solidFill>
                  <a:srgbClr val="CE394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シャア＝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8432833" y="1320237"/>
            <a:ext cx="8225704" cy="7627989"/>
          </a:xfrm>
          <a:custGeom>
            <a:avLst/>
            <a:gdLst/>
            <a:ahLst/>
            <a:cxnLst/>
            <a:rect l="l" t="t" r="r" b="b"/>
            <a:pathLst>
              <a:path w="8225704" h="7627989">
                <a:moveTo>
                  <a:pt x="0" y="0"/>
                </a:moveTo>
                <a:lnTo>
                  <a:pt x="8225705" y="0"/>
                </a:lnTo>
                <a:lnTo>
                  <a:pt x="8225705" y="7627989"/>
                </a:lnTo>
                <a:lnTo>
                  <a:pt x="0" y="76279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000"/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>
            <a:off x="11974678" y="3107857"/>
            <a:ext cx="5284622" cy="6150443"/>
          </a:xfrm>
          <a:custGeom>
            <a:avLst/>
            <a:gdLst/>
            <a:ahLst/>
            <a:cxnLst/>
            <a:rect l="l" t="t" r="r" b="b"/>
            <a:pathLst>
              <a:path w="5284622" h="6150443">
                <a:moveTo>
                  <a:pt x="0" y="0"/>
                </a:moveTo>
                <a:lnTo>
                  <a:pt x="5284622" y="0"/>
                </a:lnTo>
                <a:lnTo>
                  <a:pt x="5284622" y="6150443"/>
                </a:lnTo>
                <a:lnTo>
                  <a:pt x="0" y="615044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0190" r="-30190" b="-1387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課題➡導入のメリット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08673" y="2750366"/>
            <a:ext cx="11754141" cy="3271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166"/>
              </a:lnSpc>
            </a:pPr>
            <a:r>
              <a:rPr lang="en-US" sz="11353" b="1" spc="3406">
                <a:solidFill>
                  <a:srgbClr val="CE394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シャア労使®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58544" y="-22940"/>
            <a:ext cx="6570911" cy="84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夢を実現する力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00734" y="982662"/>
            <a:ext cx="17686532" cy="6988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99"/>
              </a:lnSpc>
            </a:pPr>
            <a:r>
              <a:rPr lang="en-US" sz="9999" b="1" u="sng" spc="2999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夢を実現している</a:t>
            </a:r>
          </a:p>
          <a:p>
            <a:pPr algn="ctr">
              <a:lnSpc>
                <a:spcPts val="15999"/>
              </a:lnSpc>
            </a:pPr>
            <a:r>
              <a:rPr lang="en-US" sz="9999" b="1" u="sng" spc="2999">
                <a:solidFill>
                  <a:srgbClr val="00AAC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面白い大人</a:t>
            </a:r>
            <a:r>
              <a:rPr lang="en-US" sz="9999" b="1" u="sng" spc="2999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に</a:t>
            </a:r>
          </a:p>
          <a:p>
            <a:pPr algn="ctr">
              <a:lnSpc>
                <a:spcPts val="15999"/>
              </a:lnSpc>
            </a:pPr>
            <a:r>
              <a:rPr lang="en-US" sz="9999" b="1" u="sng" spc="2999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たくさん触れる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4203464" y="1851868"/>
            <a:ext cx="9881071" cy="6583264"/>
          </a:xfrm>
          <a:custGeom>
            <a:avLst/>
            <a:gdLst/>
            <a:ahLst/>
            <a:cxnLst/>
            <a:rect l="l" t="t" r="r" b="b"/>
            <a:pathLst>
              <a:path w="9881071" h="6583264">
                <a:moveTo>
                  <a:pt x="0" y="0"/>
                </a:moveTo>
                <a:lnTo>
                  <a:pt x="9881072" y="0"/>
                </a:lnTo>
                <a:lnTo>
                  <a:pt x="9881072" y="6583264"/>
                </a:lnTo>
                <a:lnTo>
                  <a:pt x="0" y="65832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8000"/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5858544" y="-22940"/>
            <a:ext cx="6570911" cy="845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夢を実現する力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0" y="2641601"/>
            <a:ext cx="18288000" cy="39369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00"/>
              </a:lnSpc>
            </a:pPr>
            <a:r>
              <a:rPr lang="en-US" sz="8000" b="1" spc="2400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「君、天才だね」</a:t>
            </a:r>
          </a:p>
          <a:p>
            <a:pPr algn="ctr">
              <a:lnSpc>
                <a:spcPts val="12800"/>
              </a:lnSpc>
            </a:pPr>
            <a:r>
              <a:rPr lang="en-US" sz="8000" b="1" spc="2400">
                <a:solidFill>
                  <a:srgbClr val="F5AA1B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「絶対すごい経営者になるよ」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6" name="AutoShape 6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AutoShape 7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FFF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3190875" y="4851386"/>
            <a:ext cx="11906250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99"/>
              </a:lnSpc>
            </a:pPr>
            <a:r>
              <a:rPr lang="en-US" sz="3999" b="1" spc="199">
                <a:solidFill>
                  <a:srgbClr val="FFFFFF">
                    <a:alpha val="76863"/>
                  </a:srgbClr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OUR VISION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190875" y="6050930"/>
            <a:ext cx="1190625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2800" spc="140">
                <a:solidFill>
                  <a:srgbClr val="FFFFFF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活動予定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724181" y="3063860"/>
            <a:ext cx="2839639" cy="1901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99"/>
              </a:lnSpc>
            </a:pPr>
            <a:r>
              <a:rPr lang="en-US" sz="9999" spc="499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04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431393" y="300734"/>
            <a:ext cx="9986266" cy="9986266"/>
          </a:xfrm>
          <a:custGeom>
            <a:avLst/>
            <a:gdLst/>
            <a:ahLst/>
            <a:cxnLst/>
            <a:rect l="l" t="t" r="r" b="b"/>
            <a:pathLst>
              <a:path w="9986266" h="9986266">
                <a:moveTo>
                  <a:pt x="0" y="0"/>
                </a:moveTo>
                <a:lnTo>
                  <a:pt x="9986266" y="0"/>
                </a:lnTo>
                <a:lnTo>
                  <a:pt x="9986266" y="9986266"/>
                </a:lnTo>
                <a:lnTo>
                  <a:pt x="0" y="9986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/>
          <p:cNvSpPr txBox="1"/>
          <p:nvPr/>
        </p:nvSpPr>
        <p:spPr>
          <a:xfrm>
            <a:off x="9424526" y="7158020"/>
            <a:ext cx="11906250" cy="2867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998"/>
              </a:lnSpc>
            </a:pPr>
            <a:r>
              <a:rPr lang="en-US" sz="9999" b="1" spc="499">
                <a:solidFill>
                  <a:srgbClr val="FFFFFF">
                    <a:alpha val="29804"/>
                  </a:srgbClr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OUR VISION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0734" y="-398234"/>
            <a:ext cx="10344996" cy="1948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92"/>
              </a:lnSpc>
            </a:pPr>
            <a:r>
              <a:rPr lang="en-US" sz="6807" b="1" spc="340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全国100校導入への道!!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活動予定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790700" y="3367341"/>
            <a:ext cx="15185606" cy="3527430"/>
            <a:chOff x="0" y="0"/>
            <a:chExt cx="20247475" cy="4703240"/>
          </a:xfrm>
        </p:grpSpPr>
        <p:sp>
          <p:nvSpPr>
            <p:cNvPr id="22" name="AutoShape 22"/>
            <p:cNvSpPr/>
            <p:nvPr/>
          </p:nvSpPr>
          <p:spPr>
            <a:xfrm>
              <a:off x="0" y="2321292"/>
              <a:ext cx="1960880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2693772" y="2157565"/>
              <a:ext cx="327455" cy="327455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AA1B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76200" y="-85725"/>
                <a:ext cx="6604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26" name="Freeform 26"/>
            <p:cNvSpPr/>
            <p:nvPr/>
          </p:nvSpPr>
          <p:spPr>
            <a:xfrm>
              <a:off x="1448193" y="0"/>
              <a:ext cx="2818614" cy="1578424"/>
            </a:xfrm>
            <a:custGeom>
              <a:avLst/>
              <a:gdLst/>
              <a:ahLst/>
              <a:cxnLst/>
              <a:rect l="l" t="t" r="r" b="b"/>
              <a:pathLst>
                <a:path w="2818614" h="1578424">
                  <a:moveTo>
                    <a:pt x="0" y="0"/>
                  </a:moveTo>
                  <a:lnTo>
                    <a:pt x="2818614" y="0"/>
                  </a:lnTo>
                  <a:lnTo>
                    <a:pt x="2818614" y="1578424"/>
                  </a:lnTo>
                  <a:lnTo>
                    <a:pt x="0" y="1578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3195961"/>
              <a:ext cx="5715000" cy="107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19"/>
                </a:lnSpc>
                <a:spcBef>
                  <a:spcPct val="0"/>
                </a:spcBef>
              </a:pPr>
              <a:r>
                <a:rPr lang="en-US" sz="3199" b="1" spc="159">
                  <a:solidFill>
                    <a:srgbClr val="00AACF"/>
                  </a:solidFill>
                  <a:latin typeface="セザンヌ Bold"/>
                  <a:ea typeface="セザンヌ Bold"/>
                  <a:cs typeface="セザンヌ Bold"/>
                  <a:sym typeface="セザンヌ Bold"/>
                </a:rPr>
                <a:t>全国20校で導入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835904" y="62321"/>
              <a:ext cx="2043191" cy="808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2400" b="1" spc="120">
                  <a:solidFill>
                    <a:srgbClr val="00AACF"/>
                  </a:solidFill>
                  <a:latin typeface="セザンヌ Bold"/>
                  <a:ea typeface="セザンヌ Bold"/>
                  <a:cs typeface="セザンヌ Bold"/>
                  <a:sym typeface="セザンヌ Bold"/>
                </a:rPr>
                <a:t>2025.12</a:t>
              </a:r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9640672" y="2157565"/>
              <a:ext cx="327455" cy="327455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AA1B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76200" y="-85725"/>
                <a:ext cx="6604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32" name="Freeform 32"/>
            <p:cNvSpPr/>
            <p:nvPr/>
          </p:nvSpPr>
          <p:spPr>
            <a:xfrm>
              <a:off x="8395093" y="0"/>
              <a:ext cx="2818614" cy="1578424"/>
            </a:xfrm>
            <a:custGeom>
              <a:avLst/>
              <a:gdLst/>
              <a:ahLst/>
              <a:cxnLst/>
              <a:rect l="l" t="t" r="r" b="b"/>
              <a:pathLst>
                <a:path w="2818614" h="1578424">
                  <a:moveTo>
                    <a:pt x="0" y="0"/>
                  </a:moveTo>
                  <a:lnTo>
                    <a:pt x="2818614" y="0"/>
                  </a:lnTo>
                  <a:lnTo>
                    <a:pt x="2818614" y="1578424"/>
                  </a:lnTo>
                  <a:lnTo>
                    <a:pt x="0" y="1578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6946900" y="3195961"/>
              <a:ext cx="5715000" cy="10754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19"/>
                </a:lnSpc>
                <a:spcBef>
                  <a:spcPct val="0"/>
                </a:spcBef>
              </a:pPr>
              <a:r>
                <a:rPr lang="en-US" sz="3199" b="1" spc="159">
                  <a:solidFill>
                    <a:srgbClr val="00AACF"/>
                  </a:solidFill>
                  <a:latin typeface="セザンヌ Bold"/>
                  <a:ea typeface="セザンヌ Bold"/>
                  <a:cs typeface="セザンヌ Bold"/>
                  <a:sym typeface="セザンヌ Bold"/>
                </a:rPr>
                <a:t>資格発行の準備</a:t>
              </a:r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8782804" y="62321"/>
              <a:ext cx="2043191" cy="808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2400" b="1" spc="120">
                  <a:solidFill>
                    <a:srgbClr val="00AACF"/>
                  </a:solidFill>
                  <a:latin typeface="セザンヌ Bold"/>
                  <a:ea typeface="セザンヌ Bold"/>
                  <a:cs typeface="セザンヌ Bold"/>
                  <a:sym typeface="セザンヌ Bold"/>
                </a:rPr>
                <a:t>2026.3</a:t>
              </a:r>
            </a:p>
          </p:txBody>
        </p:sp>
        <p:grpSp>
          <p:nvGrpSpPr>
            <p:cNvPr id="35" name="Group 35"/>
            <p:cNvGrpSpPr/>
            <p:nvPr/>
          </p:nvGrpSpPr>
          <p:grpSpPr>
            <a:xfrm>
              <a:off x="16587572" y="2157565"/>
              <a:ext cx="327455" cy="327455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AA1B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76200" y="-85725"/>
                <a:ext cx="660400" cy="8223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</a:pPr>
                <a:endParaRPr/>
              </a:p>
            </p:txBody>
          </p:sp>
        </p:grpSp>
        <p:sp>
          <p:nvSpPr>
            <p:cNvPr id="38" name="Freeform 38"/>
            <p:cNvSpPr/>
            <p:nvPr/>
          </p:nvSpPr>
          <p:spPr>
            <a:xfrm>
              <a:off x="15341993" y="0"/>
              <a:ext cx="2818614" cy="1578424"/>
            </a:xfrm>
            <a:custGeom>
              <a:avLst/>
              <a:gdLst/>
              <a:ahLst/>
              <a:cxnLst/>
              <a:rect l="l" t="t" r="r" b="b"/>
              <a:pathLst>
                <a:path w="2818614" h="1578424">
                  <a:moveTo>
                    <a:pt x="0" y="0"/>
                  </a:moveTo>
                  <a:lnTo>
                    <a:pt x="2818614" y="0"/>
                  </a:lnTo>
                  <a:lnTo>
                    <a:pt x="2818614" y="1578424"/>
                  </a:lnTo>
                  <a:lnTo>
                    <a:pt x="0" y="15784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3893800" y="2764161"/>
              <a:ext cx="6353675" cy="19390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19"/>
                </a:lnSpc>
              </a:pPr>
              <a:r>
                <a:rPr lang="en-US" sz="3199" b="1" spc="159">
                  <a:solidFill>
                    <a:srgbClr val="00AACF"/>
                  </a:solidFill>
                  <a:latin typeface="セザンヌ Bold"/>
                  <a:ea typeface="セザンヌ Bold"/>
                  <a:cs typeface="セザンヌ Bold"/>
                  <a:sym typeface="セザンヌ Bold"/>
                </a:rPr>
                <a:t>セミFC展開</a:t>
              </a:r>
            </a:p>
            <a:p>
              <a:pPr marL="0" lvl="0" indent="0" algn="ctr">
                <a:lnSpc>
                  <a:spcPts val="5119"/>
                </a:lnSpc>
                <a:spcBef>
                  <a:spcPct val="0"/>
                </a:spcBef>
              </a:pPr>
              <a:r>
                <a:rPr lang="en-US" sz="3199" b="1" spc="159">
                  <a:solidFill>
                    <a:srgbClr val="00AACF"/>
                  </a:solidFill>
                  <a:latin typeface="セザンヌ Bold"/>
                  <a:ea typeface="セザンヌ Bold"/>
                  <a:cs typeface="セザンヌ Bold"/>
                  <a:sym typeface="セザンヌ Bold"/>
                </a:rPr>
                <a:t>全国100校に導入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15729704" y="62321"/>
              <a:ext cx="2043191" cy="808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840"/>
                </a:lnSpc>
                <a:spcBef>
                  <a:spcPct val="0"/>
                </a:spcBef>
              </a:pPr>
              <a:r>
                <a:rPr lang="en-US" sz="2400" b="1" spc="120">
                  <a:solidFill>
                    <a:srgbClr val="00AACF"/>
                  </a:solidFill>
                  <a:latin typeface="セザンヌ Bold"/>
                  <a:ea typeface="セザンヌ Bold"/>
                  <a:cs typeface="セザンヌ Bold"/>
                  <a:sym typeface="セザンヌ Bold"/>
                </a:rPr>
                <a:t>2027.3</a:t>
              </a:r>
            </a:p>
          </p:txBody>
        </p:sp>
      </p:grpSp>
      <p:sp>
        <p:nvSpPr>
          <p:cNvPr id="41" name="TextBox 41"/>
          <p:cNvSpPr txBox="1"/>
          <p:nvPr/>
        </p:nvSpPr>
        <p:spPr>
          <a:xfrm>
            <a:off x="12429456" y="7088712"/>
            <a:ext cx="4546850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spc="140">
                <a:solidFill>
                  <a:srgbClr val="00AACF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各地域に合った</a:t>
            </a: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2800" spc="140">
                <a:solidFill>
                  <a:srgbClr val="00AACF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起業部の在り方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110078" y="7088712"/>
            <a:ext cx="4546850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2800" spc="140">
                <a:solidFill>
                  <a:srgbClr val="00AACF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子ども達が</a:t>
            </a: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2800" spc="140">
                <a:solidFill>
                  <a:srgbClr val="00AACF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履歴書に書ける資格を発行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790700" y="7088712"/>
            <a:ext cx="4546850" cy="7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2800" spc="140">
                <a:solidFill>
                  <a:srgbClr val="00AACF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全国制覇のための準備段階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431393" y="300734"/>
            <a:ext cx="9986266" cy="9986266"/>
          </a:xfrm>
          <a:custGeom>
            <a:avLst/>
            <a:gdLst/>
            <a:ahLst/>
            <a:cxnLst/>
            <a:rect l="l" t="t" r="r" b="b"/>
            <a:pathLst>
              <a:path w="9986266" h="9986266">
                <a:moveTo>
                  <a:pt x="0" y="0"/>
                </a:moveTo>
                <a:lnTo>
                  <a:pt x="9986266" y="0"/>
                </a:lnTo>
                <a:lnTo>
                  <a:pt x="9986266" y="9986266"/>
                </a:lnTo>
                <a:lnTo>
                  <a:pt x="0" y="99862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TextBox 3"/>
          <p:cNvSpPr txBox="1"/>
          <p:nvPr/>
        </p:nvSpPr>
        <p:spPr>
          <a:xfrm>
            <a:off x="2648545" y="3124190"/>
            <a:ext cx="12990909" cy="28670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999"/>
              </a:lnSpc>
              <a:spcBef>
                <a:spcPct val="0"/>
              </a:spcBef>
            </a:pPr>
            <a:r>
              <a:rPr lang="en-US" sz="9999" b="1" spc="499">
                <a:solidFill>
                  <a:srgbClr val="FFFFF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裾野から変えていく!!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実践型ビジネス起業部</a:t>
            </a:r>
          </a:p>
        </p:txBody>
      </p:sp>
      <p:sp>
        <p:nvSpPr>
          <p:cNvPr id="21" name="Freeform 21"/>
          <p:cNvSpPr/>
          <p:nvPr/>
        </p:nvSpPr>
        <p:spPr>
          <a:xfrm>
            <a:off x="302388" y="-9738502"/>
            <a:ext cx="22535797" cy="22535797"/>
          </a:xfrm>
          <a:custGeom>
            <a:avLst/>
            <a:gdLst/>
            <a:ahLst/>
            <a:cxnLst/>
            <a:rect l="l" t="t" r="r" b="b"/>
            <a:pathLst>
              <a:path w="22535797" h="22535797">
                <a:moveTo>
                  <a:pt x="0" y="0"/>
                </a:moveTo>
                <a:lnTo>
                  <a:pt x="22535797" y="0"/>
                </a:lnTo>
                <a:lnTo>
                  <a:pt x="22535797" y="22535798"/>
                </a:lnTo>
                <a:lnTo>
                  <a:pt x="0" y="225357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>
            <a:off x="2247290" y="1529397"/>
            <a:ext cx="13793420" cy="1880921"/>
          </a:xfrm>
          <a:custGeom>
            <a:avLst/>
            <a:gdLst/>
            <a:ahLst/>
            <a:cxnLst/>
            <a:rect l="l" t="t" r="r" b="b"/>
            <a:pathLst>
              <a:path w="13793420" h="1880921">
                <a:moveTo>
                  <a:pt x="0" y="0"/>
                </a:moveTo>
                <a:lnTo>
                  <a:pt x="13793420" y="0"/>
                </a:lnTo>
                <a:lnTo>
                  <a:pt x="13793420" y="1880921"/>
                </a:lnTo>
                <a:lnTo>
                  <a:pt x="0" y="18809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302388" y="2942536"/>
            <a:ext cx="17686532" cy="1581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1"/>
              </a:lnSpc>
            </a:pPr>
            <a:r>
              <a:rPr lang="en-US" sz="6000" spc="1800">
                <a:solidFill>
                  <a:srgbClr val="22AC38"/>
                </a:solidFill>
                <a:latin typeface="たづがね角ゴシック Info Black"/>
                <a:ea typeface="たづがね角ゴシック Info Black"/>
                <a:cs typeface="たづがね角ゴシック Info Black"/>
                <a:sym typeface="たづがね角ゴシック Info Black"/>
              </a:rPr>
              <a:t>ビジネス起業部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085967" y="3580679"/>
            <a:ext cx="10119374" cy="5794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9999" b="1" spc="499">
                <a:solidFill>
                  <a:srgbClr val="CE394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全国2校目</a:t>
            </a:r>
          </a:p>
          <a:p>
            <a:pPr algn="ctr">
              <a:lnSpc>
                <a:spcPts val="14278"/>
              </a:lnSpc>
            </a:pPr>
            <a:r>
              <a:rPr lang="en-US" sz="11998" b="1" spc="599">
                <a:solidFill>
                  <a:srgbClr val="CE394F"/>
                </a:solidFill>
                <a:latin typeface="セザンヌ Bold"/>
                <a:ea typeface="セザンヌ Bold"/>
                <a:cs typeface="セザンヌ Bold"/>
                <a:sym typeface="セザンヌ Bold"/>
              </a:rPr>
              <a:t>大阪第1号校</a:t>
            </a:r>
          </a:p>
          <a:p>
            <a:pPr algn="ctr">
              <a:lnSpc>
                <a:spcPts val="11899"/>
              </a:lnSpc>
            </a:pPr>
            <a:r>
              <a:rPr lang="en-US" sz="9999" spc="499">
                <a:solidFill>
                  <a:srgbClr val="CE394F"/>
                </a:solidFill>
                <a:latin typeface="セザンヌ Medium"/>
                <a:ea typeface="セザンヌ Medium"/>
                <a:cs typeface="セザンヌ Medium"/>
                <a:sym typeface="セザンヌ Medium"/>
              </a:rPr>
              <a:t>第0期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858544" y="-22305"/>
            <a:ext cx="6570911" cy="844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課題➡導入のメリット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569608" y="847345"/>
            <a:ext cx="15689692" cy="7202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459"/>
              </a:lnSpc>
            </a:pPr>
            <a:r>
              <a:rPr lang="en-US" sz="10287" b="1" spc="3086">
                <a:solidFill>
                  <a:srgbClr val="00AAC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A.700種類</a:t>
            </a:r>
          </a:p>
          <a:p>
            <a:pPr algn="l">
              <a:lnSpc>
                <a:spcPts val="16459"/>
              </a:lnSpc>
            </a:pPr>
            <a:r>
              <a:rPr lang="en-US" sz="10287" b="1" spc="3086">
                <a:solidFill>
                  <a:srgbClr val="00AAC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B.4,000種類</a:t>
            </a:r>
          </a:p>
          <a:p>
            <a:pPr algn="l">
              <a:lnSpc>
                <a:spcPts val="16459"/>
              </a:lnSpc>
            </a:pPr>
            <a:r>
              <a:rPr lang="en-US" sz="10287" b="1" spc="3086">
                <a:solidFill>
                  <a:srgbClr val="00AAC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C.1万8,000種類</a:t>
            </a:r>
          </a:p>
        </p:txBody>
      </p:sp>
      <p:sp>
        <p:nvSpPr>
          <p:cNvPr id="22" name="Freeform 22"/>
          <p:cNvSpPr/>
          <p:nvPr/>
        </p:nvSpPr>
        <p:spPr>
          <a:xfrm>
            <a:off x="808673" y="5997901"/>
            <a:ext cx="2443996" cy="2443996"/>
          </a:xfrm>
          <a:custGeom>
            <a:avLst/>
            <a:gdLst/>
            <a:ahLst/>
            <a:cxnLst/>
            <a:rect l="l" t="t" r="r" b="b"/>
            <a:pathLst>
              <a:path w="2443996" h="2443996">
                <a:moveTo>
                  <a:pt x="0" y="0"/>
                </a:moveTo>
                <a:lnTo>
                  <a:pt x="2443996" y="0"/>
                </a:lnTo>
                <a:lnTo>
                  <a:pt x="2443996" y="2443996"/>
                </a:lnTo>
                <a:lnTo>
                  <a:pt x="0" y="2443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20972" y="237247"/>
            <a:ext cx="17446057" cy="316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98"/>
              </a:lnSpc>
            </a:pPr>
            <a:r>
              <a:rPr lang="en-US" sz="18498" spc="1849">
                <a:solidFill>
                  <a:srgbClr val="FFFFFF">
                    <a:alpha val="29804"/>
                  </a:srgbClr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INTERNSHIP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20972" y="2562164"/>
            <a:ext cx="17446057" cy="316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98"/>
              </a:lnSpc>
            </a:pPr>
            <a:r>
              <a:rPr lang="en-US" sz="18498" spc="1849">
                <a:solidFill>
                  <a:srgbClr val="FFFFFF">
                    <a:alpha val="29804"/>
                  </a:srgbClr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INTERNSHIP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0972" y="4887082"/>
            <a:ext cx="17446057" cy="316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98"/>
              </a:lnSpc>
            </a:pPr>
            <a:r>
              <a:rPr lang="en-US" sz="18498" spc="1849">
                <a:solidFill>
                  <a:srgbClr val="FFFFFF">
                    <a:alpha val="29804"/>
                  </a:srgbClr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INTERNSHIP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20972" y="7211999"/>
            <a:ext cx="17446057" cy="3168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898"/>
              </a:lnSpc>
            </a:pPr>
            <a:r>
              <a:rPr lang="en-US" sz="18498" spc="1849">
                <a:solidFill>
                  <a:srgbClr val="FFFFFF">
                    <a:alpha val="29804"/>
                  </a:srgbClr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INTERNSHIP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469377" y="2885139"/>
            <a:ext cx="7349247" cy="4516722"/>
            <a:chOff x="0" y="0"/>
            <a:chExt cx="985934" cy="6059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985934" cy="605938"/>
            </a:xfrm>
            <a:custGeom>
              <a:avLst/>
              <a:gdLst/>
              <a:ahLst/>
              <a:cxnLst/>
              <a:rect l="l" t="t" r="r" b="b"/>
              <a:pathLst>
                <a:path w="985934" h="605938">
                  <a:moveTo>
                    <a:pt x="21069" y="0"/>
                  </a:moveTo>
                  <a:lnTo>
                    <a:pt x="964865" y="0"/>
                  </a:lnTo>
                  <a:cubicBezTo>
                    <a:pt x="976501" y="0"/>
                    <a:pt x="985934" y="9433"/>
                    <a:pt x="985934" y="21069"/>
                  </a:cubicBezTo>
                  <a:lnTo>
                    <a:pt x="985934" y="584870"/>
                  </a:lnTo>
                  <a:cubicBezTo>
                    <a:pt x="985934" y="596505"/>
                    <a:pt x="976501" y="605938"/>
                    <a:pt x="964865" y="605938"/>
                  </a:cubicBezTo>
                  <a:lnTo>
                    <a:pt x="21069" y="605938"/>
                  </a:lnTo>
                  <a:cubicBezTo>
                    <a:pt x="9433" y="605938"/>
                    <a:pt x="0" y="596505"/>
                    <a:pt x="0" y="584870"/>
                  </a:cubicBezTo>
                  <a:lnTo>
                    <a:pt x="0" y="21069"/>
                  </a:lnTo>
                  <a:cubicBezTo>
                    <a:pt x="0" y="9433"/>
                    <a:pt x="9433" y="0"/>
                    <a:pt x="21069" y="0"/>
                  </a:cubicBezTo>
                  <a:close/>
                </a:path>
              </a:pathLst>
            </a:custGeom>
            <a:solidFill>
              <a:srgbClr val="FFFFFF"/>
            </a:solidFill>
            <a:ln w="57150" cap="sq">
              <a:solidFill>
                <a:srgbClr val="F5AA1B"/>
              </a:solidFill>
              <a:prstDash val="solid"/>
              <a:miter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161925"/>
              <a:ext cx="985934" cy="7678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5469377" y="6219098"/>
            <a:ext cx="7349247" cy="0"/>
          </a:xfrm>
          <a:prstGeom prst="line">
            <a:avLst/>
          </a:prstGeom>
          <a:ln w="57150" cap="flat">
            <a:solidFill>
              <a:srgbClr val="F5AA1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6078920" y="3423243"/>
            <a:ext cx="6130160" cy="1974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4000" b="1">
                <a:solidFill>
                  <a:srgbClr val="F0B200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学生・地域・企業</a:t>
            </a:r>
          </a:p>
          <a:p>
            <a:pPr algn="ctr">
              <a:lnSpc>
                <a:spcPts val="6400"/>
              </a:lnSpc>
            </a:pPr>
            <a:r>
              <a:rPr lang="en-US" sz="4000" b="1">
                <a:solidFill>
                  <a:srgbClr val="F0B200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総力戦で盛り上げる!!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78920" y="6212839"/>
            <a:ext cx="6130160" cy="694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</a:pPr>
            <a:r>
              <a:rPr lang="en-US" sz="2400" b="1" spc="120">
                <a:solidFill>
                  <a:srgbClr val="F0B200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[主催] 一般社団法人全国高校起業部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821331" y="1617659"/>
            <a:ext cx="7336793" cy="3866513"/>
          </a:xfrm>
          <a:custGeom>
            <a:avLst/>
            <a:gdLst/>
            <a:ahLst/>
            <a:cxnLst/>
            <a:rect l="l" t="t" r="r" b="b"/>
            <a:pathLst>
              <a:path w="7336793" h="3866513">
                <a:moveTo>
                  <a:pt x="0" y="0"/>
                </a:moveTo>
                <a:lnTo>
                  <a:pt x="7336793" y="0"/>
                </a:lnTo>
                <a:lnTo>
                  <a:pt x="7336793" y="3866513"/>
                </a:lnTo>
                <a:lnTo>
                  <a:pt x="0" y="38665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82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Freeform 21"/>
          <p:cNvSpPr/>
          <p:nvPr/>
        </p:nvSpPr>
        <p:spPr>
          <a:xfrm>
            <a:off x="2015262" y="5584711"/>
            <a:ext cx="7158293" cy="4031852"/>
          </a:xfrm>
          <a:custGeom>
            <a:avLst/>
            <a:gdLst/>
            <a:ahLst/>
            <a:cxnLst/>
            <a:rect l="l" t="t" r="r" b="b"/>
            <a:pathLst>
              <a:path w="7158293" h="4031852">
                <a:moveTo>
                  <a:pt x="0" y="0"/>
                </a:moveTo>
                <a:lnTo>
                  <a:pt x="7158293" y="0"/>
                </a:lnTo>
                <a:lnTo>
                  <a:pt x="7158293" y="4031852"/>
                </a:lnTo>
                <a:lnTo>
                  <a:pt x="0" y="40318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07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2" name="Freeform 22"/>
          <p:cNvSpPr/>
          <p:nvPr/>
        </p:nvSpPr>
        <p:spPr>
          <a:xfrm>
            <a:off x="10505071" y="1513790"/>
            <a:ext cx="5618091" cy="7940764"/>
          </a:xfrm>
          <a:custGeom>
            <a:avLst/>
            <a:gdLst/>
            <a:ahLst/>
            <a:cxnLst/>
            <a:rect l="l" t="t" r="r" b="b"/>
            <a:pathLst>
              <a:path w="5618091" h="7940764">
                <a:moveTo>
                  <a:pt x="0" y="0"/>
                </a:moveTo>
                <a:lnTo>
                  <a:pt x="5618091" y="0"/>
                </a:lnTo>
                <a:lnTo>
                  <a:pt x="5618091" y="7940765"/>
                </a:lnTo>
                <a:lnTo>
                  <a:pt x="0" y="7940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3" name="TextBox 23"/>
          <p:cNvSpPr txBox="1"/>
          <p:nvPr/>
        </p:nvSpPr>
        <p:spPr>
          <a:xfrm>
            <a:off x="5858544" y="-19130"/>
            <a:ext cx="6570911" cy="83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学生×ビジネス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3150268" y="1190465"/>
            <a:ext cx="11987463" cy="8795801"/>
          </a:xfrm>
          <a:custGeom>
            <a:avLst/>
            <a:gdLst/>
            <a:ahLst/>
            <a:cxnLst/>
            <a:rect l="l" t="t" r="r" b="b"/>
            <a:pathLst>
              <a:path w="11987463" h="8795801">
                <a:moveTo>
                  <a:pt x="0" y="0"/>
                </a:moveTo>
                <a:lnTo>
                  <a:pt x="11987464" y="0"/>
                </a:lnTo>
                <a:lnTo>
                  <a:pt x="11987464" y="8795801"/>
                </a:lnTo>
                <a:lnTo>
                  <a:pt x="0" y="8795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5858544" y="-19130"/>
            <a:ext cx="6570911" cy="83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全国の起業部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AA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0734" y="300734"/>
            <a:ext cx="17686532" cy="9685532"/>
            <a:chOff x="0" y="0"/>
            <a:chExt cx="4658181" cy="255092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658181" cy="2550922"/>
            </a:xfrm>
            <a:custGeom>
              <a:avLst/>
              <a:gdLst/>
              <a:ahLst/>
              <a:cxnLst/>
              <a:rect l="l" t="t" r="r" b="b"/>
              <a:pathLst>
                <a:path w="4658181" h="2550922">
                  <a:moveTo>
                    <a:pt x="8755" y="0"/>
                  </a:moveTo>
                  <a:lnTo>
                    <a:pt x="4649427" y="0"/>
                  </a:lnTo>
                  <a:cubicBezTo>
                    <a:pt x="4651749" y="0"/>
                    <a:pt x="4653975" y="922"/>
                    <a:pt x="4655617" y="2564"/>
                  </a:cubicBezTo>
                  <a:cubicBezTo>
                    <a:pt x="4657259" y="4206"/>
                    <a:pt x="4658181" y="6433"/>
                    <a:pt x="4658181" y="8755"/>
                  </a:cubicBezTo>
                  <a:lnTo>
                    <a:pt x="4658181" y="2542168"/>
                  </a:lnTo>
                  <a:cubicBezTo>
                    <a:pt x="4658181" y="2547002"/>
                    <a:pt x="4654262" y="2550922"/>
                    <a:pt x="4649427" y="2550922"/>
                  </a:cubicBezTo>
                  <a:lnTo>
                    <a:pt x="8755" y="2550922"/>
                  </a:lnTo>
                  <a:cubicBezTo>
                    <a:pt x="6433" y="2550922"/>
                    <a:pt x="4206" y="2550000"/>
                    <a:pt x="2564" y="2548358"/>
                  </a:cubicBezTo>
                  <a:cubicBezTo>
                    <a:pt x="922" y="2546716"/>
                    <a:pt x="0" y="2544489"/>
                    <a:pt x="0" y="2542168"/>
                  </a:cubicBezTo>
                  <a:lnTo>
                    <a:pt x="0" y="8755"/>
                  </a:lnTo>
                  <a:cubicBezTo>
                    <a:pt x="0" y="3920"/>
                    <a:pt x="3920" y="0"/>
                    <a:pt x="8755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19075"/>
              <a:ext cx="4658181" cy="2769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505159" y="0"/>
            <a:ext cx="7277683" cy="1190465"/>
            <a:chOff x="0" y="0"/>
            <a:chExt cx="2695438" cy="44091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95438" cy="440913"/>
            </a:xfrm>
            <a:custGeom>
              <a:avLst/>
              <a:gdLst/>
              <a:ahLst/>
              <a:cxnLst/>
              <a:rect l="l" t="t" r="r" b="b"/>
              <a:pathLst>
                <a:path w="2695438" h="440913">
                  <a:moveTo>
                    <a:pt x="21276" y="0"/>
                  </a:moveTo>
                  <a:lnTo>
                    <a:pt x="2674162" y="0"/>
                  </a:lnTo>
                  <a:cubicBezTo>
                    <a:pt x="2685913" y="0"/>
                    <a:pt x="2695438" y="9525"/>
                    <a:pt x="2695438" y="21276"/>
                  </a:cubicBezTo>
                  <a:lnTo>
                    <a:pt x="2695438" y="419637"/>
                  </a:lnTo>
                  <a:cubicBezTo>
                    <a:pt x="2695438" y="431388"/>
                    <a:pt x="2685913" y="440913"/>
                    <a:pt x="2674162" y="440913"/>
                  </a:cubicBezTo>
                  <a:lnTo>
                    <a:pt x="21276" y="440913"/>
                  </a:lnTo>
                  <a:cubicBezTo>
                    <a:pt x="9525" y="440913"/>
                    <a:pt x="0" y="431388"/>
                    <a:pt x="0" y="419637"/>
                  </a:cubicBezTo>
                  <a:lnTo>
                    <a:pt x="0" y="21276"/>
                  </a:lnTo>
                  <a:cubicBezTo>
                    <a:pt x="0" y="9525"/>
                    <a:pt x="9525" y="0"/>
                    <a:pt x="21276" y="0"/>
                  </a:cubicBezTo>
                  <a:close/>
                </a:path>
              </a:pathLst>
            </a:custGeom>
            <a:solidFill>
              <a:srgbClr val="F5AA1B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161925"/>
              <a:ext cx="2695438" cy="6028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08673" y="813908"/>
            <a:ext cx="1012658" cy="1012658"/>
            <a:chOff x="0" y="0"/>
            <a:chExt cx="1350210" cy="1350210"/>
          </a:xfrm>
        </p:grpSpPr>
        <p:sp>
          <p:nvSpPr>
            <p:cNvPr id="9" name="AutoShape 9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AutoShape 10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8121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469977" y="813908"/>
            <a:ext cx="1012658" cy="1012658"/>
            <a:chOff x="0" y="0"/>
            <a:chExt cx="1350210" cy="1350210"/>
          </a:xfrm>
        </p:grpSpPr>
        <p:sp>
          <p:nvSpPr>
            <p:cNvPr id="12" name="AutoShape 12"/>
            <p:cNvSpPr/>
            <p:nvPr/>
          </p:nvSpPr>
          <p:spPr>
            <a:xfrm>
              <a:off x="0" y="14061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08673" y="8441897"/>
            <a:ext cx="1012658" cy="1012658"/>
            <a:chOff x="0" y="0"/>
            <a:chExt cx="1350210" cy="1350210"/>
          </a:xfrm>
        </p:grpSpPr>
        <p:sp>
          <p:nvSpPr>
            <p:cNvPr id="15" name="AutoShape 15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AutoShape 16"/>
            <p:cNvSpPr/>
            <p:nvPr/>
          </p:nvSpPr>
          <p:spPr>
            <a:xfrm>
              <a:off x="14061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469977" y="8441897"/>
            <a:ext cx="1012658" cy="1012658"/>
            <a:chOff x="0" y="0"/>
            <a:chExt cx="1350210" cy="1350210"/>
          </a:xfrm>
        </p:grpSpPr>
        <p:sp>
          <p:nvSpPr>
            <p:cNvPr id="18" name="AutoShape 18"/>
            <p:cNvSpPr/>
            <p:nvPr/>
          </p:nvSpPr>
          <p:spPr>
            <a:xfrm>
              <a:off x="0" y="1337510"/>
              <a:ext cx="1350210" cy="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AutoShape 19"/>
            <p:cNvSpPr/>
            <p:nvPr/>
          </p:nvSpPr>
          <p:spPr>
            <a:xfrm>
              <a:off x="1337510" y="0"/>
              <a:ext cx="0" cy="1350210"/>
            </a:xfrm>
            <a:prstGeom prst="line">
              <a:avLst/>
            </a:prstGeom>
            <a:ln w="25400" cap="flat">
              <a:solidFill>
                <a:srgbClr val="F5AA1B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3280133" y="1190465"/>
            <a:ext cx="11727735" cy="8795801"/>
          </a:xfrm>
          <a:custGeom>
            <a:avLst/>
            <a:gdLst/>
            <a:ahLst/>
            <a:cxnLst/>
            <a:rect l="l" t="t" r="r" b="b"/>
            <a:pathLst>
              <a:path w="11727735" h="8795801">
                <a:moveTo>
                  <a:pt x="0" y="0"/>
                </a:moveTo>
                <a:lnTo>
                  <a:pt x="11727734" y="0"/>
                </a:lnTo>
                <a:lnTo>
                  <a:pt x="11727734" y="8795801"/>
                </a:lnTo>
                <a:lnTo>
                  <a:pt x="0" y="8795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5858544" y="-19130"/>
            <a:ext cx="6570911" cy="838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2999" b="1" spc="899">
                <a:solidFill>
                  <a:srgbClr val="FFFFFF"/>
                </a:solidFill>
                <a:latin typeface="セザンヌ Ultra-Bold"/>
                <a:ea typeface="セザンヌ Ultra-Bold"/>
                <a:cs typeface="セザンヌ Ultra-Bold"/>
                <a:sym typeface="セザンヌ Ultra-Bold"/>
              </a:rPr>
              <a:t>起業部はもっと増えていく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697</Words>
  <Application>Microsoft Office PowerPoint</Application>
  <PresentationFormat>ユーザー設定</PresentationFormat>
  <Paragraphs>252</Paragraphs>
  <Slides>60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60</vt:i4>
      </vt:variant>
    </vt:vector>
  </HeadingPairs>
  <TitlesOfParts>
    <vt:vector size="69" baseType="lpstr">
      <vt:lpstr>セザンヌ Medium</vt:lpstr>
      <vt:lpstr>たづがね角ゴシック Info Black</vt:lpstr>
      <vt:lpstr>Calibri</vt:lpstr>
      <vt:lpstr>セザンヌ Ultra-Bold</vt:lpstr>
      <vt:lpstr>Arial</vt:lpstr>
      <vt:lpstr>League Spartan</vt:lpstr>
      <vt:lpstr>セザンヌ Bold</vt:lpstr>
      <vt:lpstr>Noto Sans JP Bold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こみらいフリースクール説明会【企業向け】</dc:title>
  <cp:lastModifiedBy>智博 濱本</cp:lastModifiedBy>
  <cp:revision>3</cp:revision>
  <dcterms:created xsi:type="dcterms:W3CDTF">2006-08-16T00:00:00Z</dcterms:created>
  <dcterms:modified xsi:type="dcterms:W3CDTF">2025-08-17T10:27:59Z</dcterms:modified>
  <dc:identifier>DAGv9BWWUsw</dc:identifier>
</cp:coreProperties>
</file>